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258" r:id="rId3"/>
    <p:sldId id="280" r:id="rId4"/>
    <p:sldId id="364" r:id="rId5"/>
    <p:sldId id="365" r:id="rId6"/>
    <p:sldId id="366" r:id="rId7"/>
    <p:sldId id="367" r:id="rId8"/>
    <p:sldId id="368" r:id="rId9"/>
    <p:sldId id="350" r:id="rId10"/>
    <p:sldId id="356" r:id="rId11"/>
    <p:sldId id="357" r:id="rId12"/>
    <p:sldId id="358" r:id="rId13"/>
    <p:sldId id="359" r:id="rId14"/>
    <p:sldId id="360" r:id="rId15"/>
    <p:sldId id="361" r:id="rId16"/>
    <p:sldId id="362" r:id="rId17"/>
    <p:sldId id="355" r:id="rId18"/>
    <p:sldId id="354" r:id="rId19"/>
    <p:sldId id="351" r:id="rId20"/>
    <p:sldId id="352" r:id="rId21"/>
    <p:sldId id="353" r:id="rId22"/>
    <p:sldId id="348" r:id="rId23"/>
    <p:sldId id="363" r:id="rId24"/>
    <p:sldId id="272" r:id="rId25"/>
    <p:sldId id="349" r:id="rId26"/>
    <p:sldId id="281" r:id="rId27"/>
    <p:sldId id="277" r:id="rId28"/>
    <p:sldId id="278" r:id="rId29"/>
    <p:sldId id="279" r:id="rId30"/>
    <p:sldId id="282" r:id="rId31"/>
    <p:sldId id="369" r:id="rId32"/>
    <p:sldId id="370" r:id="rId33"/>
    <p:sldId id="3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5" d="100"/>
          <a:sy n="75" d="100"/>
        </p:scale>
        <p:origin x="90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6887A1-5D41-4531-ACBE-15A205DB754D}" type="datetimeFigureOut">
              <a:rPr lang="en-US" smtClean="0"/>
              <a:t>2/27/2026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133CB-3F99-4408-A9B0-C5641ECCBA3A}" type="slidenum">
              <a:rPr lang="en-US" smtClean="0"/>
              <a:t>‹#›</a:t>
            </a:fld>
            <a:endParaRPr lang="en-US"/>
          </a:p>
        </p:txBody>
      </p:sp>
    </p:spTree>
    <p:extLst>
      <p:ext uri="{BB962C8B-B14F-4D97-AF65-F5344CB8AC3E}">
        <p14:creationId xmlns:p14="http://schemas.microsoft.com/office/powerpoint/2010/main" val="1764992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Axon</a:t>
            </a:r>
            <a:r>
              <a:rPr lang="en-US" dirty="0"/>
              <a:t>: The axon is a long, slender projection of the neuron that transmits electrical signals (known as action potentials) away from the cell body (soma) to other neurons, muscles, or glands. Axons can be covered by a myelin sheath, which helps speed up signal transmission.</a:t>
            </a:r>
          </a:p>
          <a:p>
            <a:r>
              <a:rPr lang="en-US" b="1" dirty="0"/>
              <a:t>Soma (Cell Body)</a:t>
            </a:r>
            <a:r>
              <a:rPr lang="en-US" dirty="0"/>
              <a:t>: The soma is the central part of the neuron that contains the nucleus and other organelles responsible for maintaining the cell's health. It processes incoming signals received from other neurons through the dendrites and integrates them to decide whether to trigger an action potential, which will then be sent down the axon.</a:t>
            </a:r>
          </a:p>
          <a:p>
            <a:r>
              <a:rPr lang="en-US" b="1" dirty="0"/>
              <a:t>Dendrites</a:t>
            </a:r>
            <a:r>
              <a:rPr lang="en-US" dirty="0"/>
              <a:t> are the branch-like extensions of a neuron that primarily function to </a:t>
            </a:r>
            <a:r>
              <a:rPr lang="en-US" b="1" dirty="0"/>
              <a:t>receive signals</a:t>
            </a:r>
            <a:r>
              <a:rPr lang="en-US" dirty="0"/>
              <a:t> from other neurons and transmit those signals to the soma (cell body). They act as the input structures of the neuron, collecting electrical and chemical signals from the synapses (junctions between neurons) and relaying them to the cell body for processing.</a:t>
            </a:r>
          </a:p>
          <a:p>
            <a:r>
              <a:rPr lang="en-US" dirty="0"/>
              <a:t>In summary, dendrites are responsible for:</a:t>
            </a:r>
          </a:p>
          <a:p>
            <a:r>
              <a:rPr lang="en-US" b="1" dirty="0"/>
              <a:t>Receiving signals</a:t>
            </a:r>
            <a:r>
              <a:rPr lang="en-US" dirty="0"/>
              <a:t> from other neurons.</a:t>
            </a:r>
          </a:p>
          <a:p>
            <a:r>
              <a:rPr lang="en-US" b="1" dirty="0"/>
              <a:t>Transmitting these signals</a:t>
            </a:r>
            <a:r>
              <a:rPr lang="en-US" dirty="0"/>
              <a:t> to the neuron’s cell body (soma) for processing.</a:t>
            </a:r>
          </a:p>
          <a:p>
            <a:r>
              <a:rPr lang="en-US" dirty="0"/>
              <a:t>Dendrites play a key role in neural communication and the overall function of the nervous system by enabling neurons to interact and form complex networks.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412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CB98C-1601-D928-5B0D-651DD43E5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082E4-4CAA-DE72-0C86-0735BC516F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DBD5F-BA81-118B-58D2-989DBDE8FB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22CFB1-14B6-194A-AE6A-41878A5F62E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874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B138D-8849-9CD7-434C-521D1E8C6E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A228DE-99C4-0437-883B-55EA80F6F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089FB-22BC-3707-F2E2-CD4EEC4D4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445665-2924-1609-3793-6127AA50371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786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508BF-C4F3-7D1F-99AF-79CFA338A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98667-4EA7-D7BC-200A-764375FD64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F645A5-C8AB-5CCE-A432-07CF92A348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A66482-3635-C0EF-9D26-A1BFA7B5AAC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39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D88B5-5269-6884-79DD-086A77EE9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CBDA5A-DAE0-5CB5-4A18-2AF97982B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B15DA-613C-F774-8203-8469033D64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B31AFF-A11F-16C6-198A-36AB7AC62F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66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BFA1-798E-624E-3748-118DBA94F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A7F85-166D-5F21-DDE8-77B0A889C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D424D-63BA-E02C-C4BB-567EF60C39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03C9F6-61A6-FF4E-C8FB-07F19C14ADF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497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41B87-CAB3-23AB-7AEE-10D3C6E8B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7651B-A67A-3DFE-F21C-BF60E4449E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15CC7-8A1E-6300-F7C3-C60EB1FC314C}"/>
              </a:ext>
            </a:extLst>
          </p:cNvPr>
          <p:cNvSpPr>
            <a:spLocks noGrp="1"/>
          </p:cNvSpPr>
          <p:nvPr>
            <p:ph type="body" idx="1"/>
          </p:nvPr>
        </p:nvSpPr>
        <p:spPr/>
        <p:txBody>
          <a:bodyPr/>
          <a:lstStyle/>
          <a:p>
            <a:r>
              <a:rPr lang="en-US" dirty="0"/>
              <a:t>Reinforcement learning (RL) is a type of machine learning where an agent learns to make decisions by interacting with an environment. The agent takes actions in the environment, receives feedback in the form of rewards or penalties, and uses this feedback to improve its future decisions. The goal is for the agent to learn a policy (a strategy of action selection) that maximizes the cumulative reward over time.</a:t>
            </a:r>
          </a:p>
          <a:p>
            <a:r>
              <a:rPr lang="en-US" dirty="0"/>
              <a:t>Key components of reinforcement learning include:</a:t>
            </a:r>
          </a:p>
          <a:p>
            <a:r>
              <a:rPr lang="en-US" b="1" dirty="0"/>
              <a:t>Agent</a:t>
            </a:r>
            <a:r>
              <a:rPr lang="en-US" dirty="0"/>
              <a:t>: The learner or decision-maker.</a:t>
            </a:r>
          </a:p>
          <a:p>
            <a:r>
              <a:rPr lang="en-US" b="1" dirty="0"/>
              <a:t>Environment</a:t>
            </a:r>
            <a:r>
              <a:rPr lang="en-US" dirty="0"/>
              <a:t>: The external system the agent interacts with.</a:t>
            </a:r>
          </a:p>
          <a:p>
            <a:r>
              <a:rPr lang="en-US" b="1" dirty="0"/>
              <a:t>State</a:t>
            </a:r>
            <a:r>
              <a:rPr lang="en-US" dirty="0"/>
              <a:t>: A representation of the current situation of the environment.</a:t>
            </a:r>
          </a:p>
          <a:p>
            <a:r>
              <a:rPr lang="en-US" b="1" dirty="0"/>
              <a:t>Action</a:t>
            </a:r>
            <a:r>
              <a:rPr lang="en-US" dirty="0"/>
              <a:t>: The set of possible moves the agent can make.</a:t>
            </a:r>
          </a:p>
          <a:p>
            <a:r>
              <a:rPr lang="en-US" b="1" dirty="0"/>
              <a:t>Reward</a:t>
            </a:r>
            <a:r>
              <a:rPr lang="en-US" dirty="0"/>
              <a:t>: Feedback from the environment to evaluate actions (positive for good actions, negative for bad ones).</a:t>
            </a:r>
          </a:p>
          <a:p>
            <a:r>
              <a:rPr lang="en-US" b="1" dirty="0"/>
              <a:t>Policy</a:t>
            </a:r>
            <a:r>
              <a:rPr lang="en-US" dirty="0"/>
              <a:t>: A strategy used by the agent to determine the next action based on the current state.</a:t>
            </a:r>
          </a:p>
          <a:p>
            <a:r>
              <a:rPr lang="en-US" b="1" dirty="0"/>
              <a:t>Value Function</a:t>
            </a:r>
            <a:r>
              <a:rPr lang="en-US" dirty="0"/>
              <a:t>: A prediction of the long-term reward for a given state (or state-action pair).</a:t>
            </a:r>
          </a:p>
          <a:p>
            <a:r>
              <a:rPr lang="en-US" dirty="0"/>
              <a:t>Reinforcement learning is often applied in areas like robotics, game playing, autonomous driving, and recommendation systems.</a:t>
            </a:r>
          </a:p>
          <a:p>
            <a:r>
              <a:rPr lang="en-US" dirty="0"/>
              <a:t>4o</a:t>
            </a:r>
          </a:p>
          <a:p>
            <a:r>
              <a:rPr lang="en-US" b="1" dirty="0"/>
              <a:t>Example: Training an agent to play chess</a:t>
            </a:r>
          </a:p>
          <a:p>
            <a:r>
              <a:rPr lang="en-US" b="1" dirty="0"/>
              <a:t>Agent</a:t>
            </a:r>
            <a:r>
              <a:rPr lang="en-US" dirty="0"/>
              <a:t>: The chess-playing AI.</a:t>
            </a:r>
          </a:p>
          <a:p>
            <a:r>
              <a:rPr lang="en-US" b="1" dirty="0"/>
              <a:t>Environment</a:t>
            </a:r>
            <a:r>
              <a:rPr lang="en-US" dirty="0"/>
              <a:t>: The chess board and game rules.</a:t>
            </a:r>
          </a:p>
          <a:p>
            <a:r>
              <a:rPr lang="en-US" b="1" dirty="0"/>
              <a:t>State</a:t>
            </a:r>
            <a:r>
              <a:rPr lang="en-US" dirty="0"/>
              <a:t>: The current configuration of the chessboard (i.e., where all the pieces are located).</a:t>
            </a:r>
          </a:p>
          <a:p>
            <a:r>
              <a:rPr lang="en-US" b="1" dirty="0"/>
              <a:t>Action</a:t>
            </a:r>
            <a:r>
              <a:rPr lang="en-US" dirty="0"/>
              <a:t>: The possible moves the agent can make (e.g., moving a pawn, knight, or other pieces).</a:t>
            </a:r>
          </a:p>
          <a:p>
            <a:r>
              <a:rPr lang="en-US" b="1" dirty="0"/>
              <a:t>Reward</a:t>
            </a:r>
            <a:r>
              <a:rPr lang="en-US" dirty="0"/>
              <a:t>:</a:t>
            </a:r>
          </a:p>
          <a:p>
            <a:pPr lvl="1"/>
            <a:r>
              <a:rPr lang="en-US" dirty="0"/>
              <a:t>Positive reward for achieving a goal (like capturing an opponent's piece or winning the game).</a:t>
            </a:r>
          </a:p>
          <a:p>
            <a:pPr lvl="1"/>
            <a:r>
              <a:rPr lang="en-US" dirty="0"/>
              <a:t>Negative reward for making a bad move (like losing a piece or getting checkmated).</a:t>
            </a:r>
          </a:p>
          <a:p>
            <a:pPr lvl="1"/>
            <a:r>
              <a:rPr lang="en-US" dirty="0"/>
              <a:t>No immediate reward for intermediate moves, but the final result (win, lose, or draw) greatly impacts cumulative rewards.</a:t>
            </a:r>
          </a:p>
          <a:p>
            <a:r>
              <a:rPr lang="en-US" b="1" dirty="0"/>
              <a:t>Policy</a:t>
            </a:r>
            <a:r>
              <a:rPr lang="en-US" dirty="0"/>
              <a:t>: The strategy the agent uses to decide which move to make based on the current state of the board.</a:t>
            </a:r>
          </a:p>
          <a:p>
            <a:r>
              <a:rPr lang="en-US" b="1" dirty="0"/>
              <a:t>Training Process:</a:t>
            </a:r>
          </a:p>
          <a:p>
            <a:r>
              <a:rPr lang="en-US" dirty="0"/>
              <a:t>The agent starts by playing games randomly, making random moves. It learns from each game's outcome (win or loss).</a:t>
            </a:r>
          </a:p>
          <a:p>
            <a:r>
              <a:rPr lang="en-US" dirty="0"/>
              <a:t>After many games, it starts to identify patterns of moves that lead to better outcomes, adjusting its actions to maximize the chances of winning.</a:t>
            </a:r>
          </a:p>
          <a:p>
            <a:r>
              <a:rPr lang="en-US" dirty="0"/>
              <a:t>Over time, it improves its policy by optimizing moves based on long-term rewards, learning the value of board positions and actions that will increase the probability of victory.</a:t>
            </a:r>
          </a:p>
          <a:p>
            <a:r>
              <a:rPr lang="en-US" b="1" dirty="0"/>
              <a:t>Example in Action:</a:t>
            </a:r>
          </a:p>
          <a:p>
            <a:r>
              <a:rPr lang="en-US" b="1" dirty="0"/>
              <a:t>Initial game</a:t>
            </a:r>
            <a:r>
              <a:rPr lang="en-US" dirty="0"/>
              <a:t>: The agent might sacrifice a valuable piece like a queen early in the game and lose.</a:t>
            </a:r>
          </a:p>
          <a:p>
            <a:r>
              <a:rPr lang="en-US" b="1" dirty="0"/>
              <a:t>Learning</a:t>
            </a:r>
            <a:r>
              <a:rPr lang="en-US" dirty="0"/>
              <a:t>: Over many games, it realizes that preserving the queen increases its chances of winning in the long run.</a:t>
            </a:r>
          </a:p>
          <a:p>
            <a:r>
              <a:rPr lang="en-US" b="1" dirty="0"/>
              <a:t>Improvement</a:t>
            </a:r>
            <a:r>
              <a:rPr lang="en-US" dirty="0"/>
              <a:t>: The agent now avoids unnecessary sacrifices and plays more strategically to improve its performance.</a:t>
            </a:r>
          </a:p>
          <a:p>
            <a:r>
              <a:rPr lang="en-US"/>
              <a:t>This is how reinforcement learning allows an agent to progressively learn an optimal strategy through trial and error by maximizing rewards and minimizing penalties over time.</a:t>
            </a:r>
          </a:p>
          <a:p>
            <a:endParaRPr lang="en-US" dirty="0"/>
          </a:p>
        </p:txBody>
      </p:sp>
      <p:sp>
        <p:nvSpPr>
          <p:cNvPr id="4" name="Slide Number Placeholder 3">
            <a:extLst>
              <a:ext uri="{FF2B5EF4-FFF2-40B4-BE49-F238E27FC236}">
                <a16:creationId xmlns:a16="http://schemas.microsoft.com/office/drawing/2014/main" id="{BB34919D-F2A6-91E3-0C8E-624A90EAD7B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291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45C28-889C-582C-F820-6F4A443C0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0F6E-6279-812C-9F5B-4C5097A8C6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86A6B-0B7D-04DA-546E-92BED76D5076}"/>
              </a:ext>
            </a:extLst>
          </p:cNvPr>
          <p:cNvSpPr>
            <a:spLocks noGrp="1"/>
          </p:cNvSpPr>
          <p:nvPr>
            <p:ph type="body" idx="1"/>
          </p:nvPr>
        </p:nvSpPr>
        <p:spPr/>
        <p:txBody>
          <a:bodyPr/>
          <a:lstStyle/>
          <a:p>
            <a:r>
              <a:rPr lang="en-US" dirty="0"/>
              <a:t>Reinforcement learning (RL) is a type of machine learning where an agent learns to make decisions by interacting with an environment. The agent takes actions in the environment, receives feedback in the form of rewards or penalties, and uses this feedback to improve its future decisions. The goal is for the agent to learn a policy (a strategy of action selection) that maximizes the cumulative reward over time.</a:t>
            </a:r>
          </a:p>
          <a:p>
            <a:r>
              <a:rPr lang="en-US" dirty="0"/>
              <a:t>Key components of reinforcement learning include:</a:t>
            </a:r>
          </a:p>
          <a:p>
            <a:r>
              <a:rPr lang="en-US" b="1" dirty="0"/>
              <a:t>Agent</a:t>
            </a:r>
            <a:r>
              <a:rPr lang="en-US" dirty="0"/>
              <a:t>: The learner or decision-maker.</a:t>
            </a:r>
          </a:p>
          <a:p>
            <a:r>
              <a:rPr lang="en-US" b="1" dirty="0"/>
              <a:t>Environment</a:t>
            </a:r>
            <a:r>
              <a:rPr lang="en-US" dirty="0"/>
              <a:t>: The external system the agent interacts with.</a:t>
            </a:r>
          </a:p>
          <a:p>
            <a:r>
              <a:rPr lang="en-US" b="1" dirty="0"/>
              <a:t>State</a:t>
            </a:r>
            <a:r>
              <a:rPr lang="en-US" dirty="0"/>
              <a:t>: A representation of the current situation of the environment.</a:t>
            </a:r>
          </a:p>
          <a:p>
            <a:r>
              <a:rPr lang="en-US" b="1" dirty="0"/>
              <a:t>Action</a:t>
            </a:r>
            <a:r>
              <a:rPr lang="en-US" dirty="0"/>
              <a:t>: The set of possible moves the agent can make.</a:t>
            </a:r>
          </a:p>
          <a:p>
            <a:r>
              <a:rPr lang="en-US" b="1" dirty="0"/>
              <a:t>Reward</a:t>
            </a:r>
            <a:r>
              <a:rPr lang="en-US" dirty="0"/>
              <a:t>: Feedback from the environment to evaluate actions (positive for good actions, negative for bad ones).</a:t>
            </a:r>
          </a:p>
          <a:p>
            <a:r>
              <a:rPr lang="en-US" b="1" dirty="0"/>
              <a:t>Policy</a:t>
            </a:r>
            <a:r>
              <a:rPr lang="en-US" dirty="0"/>
              <a:t>: A strategy used by the agent to determine the next action based on the current state.</a:t>
            </a:r>
          </a:p>
          <a:p>
            <a:r>
              <a:rPr lang="en-US" b="1" dirty="0"/>
              <a:t>Value Function</a:t>
            </a:r>
            <a:r>
              <a:rPr lang="en-US" dirty="0"/>
              <a:t>: A prediction of the long-term reward for a given state (or state-action pair).</a:t>
            </a:r>
          </a:p>
          <a:p>
            <a:r>
              <a:rPr lang="en-US" dirty="0"/>
              <a:t>Reinforcement learning is often applied in areas like robotics, game playing, autonomous driving, and recommendation systems.</a:t>
            </a:r>
          </a:p>
          <a:p>
            <a:r>
              <a:rPr lang="en-US" dirty="0"/>
              <a:t>4o</a:t>
            </a:r>
          </a:p>
          <a:p>
            <a:r>
              <a:rPr lang="en-US" b="1" dirty="0"/>
              <a:t>Example: Training an agent to play chess</a:t>
            </a:r>
          </a:p>
          <a:p>
            <a:r>
              <a:rPr lang="en-US" b="1" dirty="0"/>
              <a:t>Agent</a:t>
            </a:r>
            <a:r>
              <a:rPr lang="en-US" dirty="0"/>
              <a:t>: The chess-playing AI.</a:t>
            </a:r>
          </a:p>
          <a:p>
            <a:r>
              <a:rPr lang="en-US" b="1" dirty="0"/>
              <a:t>Environment</a:t>
            </a:r>
            <a:r>
              <a:rPr lang="en-US" dirty="0"/>
              <a:t>: The chess board and game rules.</a:t>
            </a:r>
          </a:p>
          <a:p>
            <a:r>
              <a:rPr lang="en-US" b="1" dirty="0"/>
              <a:t>State</a:t>
            </a:r>
            <a:r>
              <a:rPr lang="en-US" dirty="0"/>
              <a:t>: The current configuration of the chessboard (i.e., where all the pieces are located).</a:t>
            </a:r>
          </a:p>
          <a:p>
            <a:r>
              <a:rPr lang="en-US" b="1" dirty="0"/>
              <a:t>Action</a:t>
            </a:r>
            <a:r>
              <a:rPr lang="en-US" dirty="0"/>
              <a:t>: The possible moves the agent can make (e.g., moving a pawn, knight, or other pieces).</a:t>
            </a:r>
          </a:p>
          <a:p>
            <a:r>
              <a:rPr lang="en-US" b="1" dirty="0"/>
              <a:t>Reward</a:t>
            </a:r>
            <a:r>
              <a:rPr lang="en-US" dirty="0"/>
              <a:t>:</a:t>
            </a:r>
          </a:p>
          <a:p>
            <a:pPr lvl="1"/>
            <a:r>
              <a:rPr lang="en-US" dirty="0"/>
              <a:t>Positive reward for achieving a goal (like capturing an opponent's piece or winning the game).</a:t>
            </a:r>
          </a:p>
          <a:p>
            <a:pPr lvl="1"/>
            <a:r>
              <a:rPr lang="en-US" dirty="0"/>
              <a:t>Negative reward for making a bad move (like losing a piece or getting checkmated).</a:t>
            </a:r>
          </a:p>
          <a:p>
            <a:pPr lvl="1"/>
            <a:r>
              <a:rPr lang="en-US" dirty="0"/>
              <a:t>No immediate reward for intermediate moves, but the final result (win, lose, or draw) greatly impacts cumulative rewards.</a:t>
            </a:r>
          </a:p>
          <a:p>
            <a:r>
              <a:rPr lang="en-US" b="1" dirty="0"/>
              <a:t>Policy</a:t>
            </a:r>
            <a:r>
              <a:rPr lang="en-US" dirty="0"/>
              <a:t>: The strategy the agent uses to decide which move to make based on the current state of the board.</a:t>
            </a:r>
          </a:p>
          <a:p>
            <a:r>
              <a:rPr lang="en-US" b="1" dirty="0"/>
              <a:t>Training Process:</a:t>
            </a:r>
          </a:p>
          <a:p>
            <a:r>
              <a:rPr lang="en-US" dirty="0"/>
              <a:t>The agent starts by playing games randomly, making random moves. It learns from each game's outcome (win or loss).</a:t>
            </a:r>
          </a:p>
          <a:p>
            <a:r>
              <a:rPr lang="en-US" dirty="0"/>
              <a:t>After many games, it starts to identify patterns of moves that lead to better outcomes, adjusting its actions to maximize the chances of winning.</a:t>
            </a:r>
          </a:p>
          <a:p>
            <a:r>
              <a:rPr lang="en-US" dirty="0"/>
              <a:t>Over time, it improves its policy by optimizing moves based on long-term rewards, learning the value of board positions and actions that will increase the probability of victory.</a:t>
            </a:r>
          </a:p>
          <a:p>
            <a:r>
              <a:rPr lang="en-US" b="1" dirty="0"/>
              <a:t>Example in Action:</a:t>
            </a:r>
          </a:p>
          <a:p>
            <a:r>
              <a:rPr lang="en-US" b="1" dirty="0"/>
              <a:t>Initial game</a:t>
            </a:r>
            <a:r>
              <a:rPr lang="en-US" dirty="0"/>
              <a:t>: The agent might sacrifice a valuable piece like a queen early in the game and lose.</a:t>
            </a:r>
          </a:p>
          <a:p>
            <a:r>
              <a:rPr lang="en-US" b="1" dirty="0"/>
              <a:t>Learning</a:t>
            </a:r>
            <a:r>
              <a:rPr lang="en-US" dirty="0"/>
              <a:t>: Over many games, it realizes that preserving the queen increases its chances of winning in the long run.</a:t>
            </a:r>
          </a:p>
          <a:p>
            <a:r>
              <a:rPr lang="en-US" b="1" dirty="0"/>
              <a:t>Improvement</a:t>
            </a:r>
            <a:r>
              <a:rPr lang="en-US" dirty="0"/>
              <a:t>: The agent now avoids unnecessary sacrifices and plays more strategically to improve its performance.</a:t>
            </a:r>
          </a:p>
          <a:p>
            <a:r>
              <a:rPr lang="en-US"/>
              <a:t>This is how reinforcement learning allows an agent to progressively learn an optimal strategy through trial and error by maximizing rewards and minimizing penalties over time.</a:t>
            </a:r>
          </a:p>
          <a:p>
            <a:endParaRPr lang="en-US" dirty="0"/>
          </a:p>
        </p:txBody>
      </p:sp>
      <p:sp>
        <p:nvSpPr>
          <p:cNvPr id="4" name="Slide Number Placeholder 3">
            <a:extLst>
              <a:ext uri="{FF2B5EF4-FFF2-40B4-BE49-F238E27FC236}">
                <a16:creationId xmlns:a16="http://schemas.microsoft.com/office/drawing/2014/main" id="{86A745FB-7C94-5273-0FD5-CE78C87DF34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275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Reinforcement learning (RL) is a type of machine learning where an agent learns to make decisions by interacting with an environment. The agent takes actions in the environment, receives feedback in the form of rewards or penalties, and uses this feedback to improve its future decisions. The goal is for the agent to learn a policy (a strategy of action selection) that maximizes the cumulative reward over time.</a:t>
            </a:r>
          </a:p>
          <a:p>
            <a:r>
              <a:rPr lang="en-US" dirty="0"/>
              <a:t>Key components of reinforcement learning include:</a:t>
            </a:r>
          </a:p>
          <a:p>
            <a:r>
              <a:rPr lang="en-US" b="1" dirty="0"/>
              <a:t>Agent</a:t>
            </a:r>
            <a:r>
              <a:rPr lang="en-US" dirty="0"/>
              <a:t>: The learner or decision-maker.</a:t>
            </a:r>
          </a:p>
          <a:p>
            <a:r>
              <a:rPr lang="en-US" b="1" dirty="0"/>
              <a:t>Environment</a:t>
            </a:r>
            <a:r>
              <a:rPr lang="en-US" dirty="0"/>
              <a:t>: The external system the agent interacts with.</a:t>
            </a:r>
          </a:p>
          <a:p>
            <a:r>
              <a:rPr lang="en-US" b="1" dirty="0"/>
              <a:t>State</a:t>
            </a:r>
            <a:r>
              <a:rPr lang="en-US" dirty="0"/>
              <a:t>: A representation of the current situation of the environment.</a:t>
            </a:r>
          </a:p>
          <a:p>
            <a:r>
              <a:rPr lang="en-US" b="1" dirty="0"/>
              <a:t>Action</a:t>
            </a:r>
            <a:r>
              <a:rPr lang="en-US" dirty="0"/>
              <a:t>: The set of possible moves the agent can make.</a:t>
            </a:r>
          </a:p>
          <a:p>
            <a:r>
              <a:rPr lang="en-US" b="1" dirty="0"/>
              <a:t>Reward</a:t>
            </a:r>
            <a:r>
              <a:rPr lang="en-US" dirty="0"/>
              <a:t>: Feedback from the environment to evaluate actions (positive for good actions, negative for bad ones).</a:t>
            </a:r>
          </a:p>
          <a:p>
            <a:r>
              <a:rPr lang="en-US" b="1" dirty="0"/>
              <a:t>Policy</a:t>
            </a:r>
            <a:r>
              <a:rPr lang="en-US" dirty="0"/>
              <a:t>: A strategy used by the agent to determine the next action based on the current state.</a:t>
            </a:r>
          </a:p>
          <a:p>
            <a:r>
              <a:rPr lang="en-US" b="1" dirty="0"/>
              <a:t>Value Function</a:t>
            </a:r>
            <a:r>
              <a:rPr lang="en-US" dirty="0"/>
              <a:t>: A prediction of the long-term reward for a given state (or state-action pair).</a:t>
            </a:r>
          </a:p>
          <a:p>
            <a:r>
              <a:rPr lang="en-US" dirty="0"/>
              <a:t>Reinforcement learning is often applied in areas like robotics, game playing, autonomous driving, and recommendation systems.</a:t>
            </a:r>
          </a:p>
          <a:p>
            <a:r>
              <a:rPr lang="en-US" dirty="0"/>
              <a:t>4o</a:t>
            </a:r>
          </a:p>
          <a:p>
            <a:r>
              <a:rPr lang="en-US" b="1" dirty="0"/>
              <a:t>Example: Training an agent to play chess</a:t>
            </a:r>
          </a:p>
          <a:p>
            <a:r>
              <a:rPr lang="en-US" b="1" dirty="0"/>
              <a:t>Agent</a:t>
            </a:r>
            <a:r>
              <a:rPr lang="en-US" dirty="0"/>
              <a:t>: The chess-playing AI.</a:t>
            </a:r>
          </a:p>
          <a:p>
            <a:r>
              <a:rPr lang="en-US" b="1" dirty="0"/>
              <a:t>Environment</a:t>
            </a:r>
            <a:r>
              <a:rPr lang="en-US" dirty="0"/>
              <a:t>: The chess board and game rules.</a:t>
            </a:r>
          </a:p>
          <a:p>
            <a:r>
              <a:rPr lang="en-US" b="1" dirty="0"/>
              <a:t>State</a:t>
            </a:r>
            <a:r>
              <a:rPr lang="en-US" dirty="0"/>
              <a:t>: The current configuration of the chessboard (i.e., where all the pieces are located).</a:t>
            </a:r>
          </a:p>
          <a:p>
            <a:r>
              <a:rPr lang="en-US" b="1" dirty="0"/>
              <a:t>Action</a:t>
            </a:r>
            <a:r>
              <a:rPr lang="en-US" dirty="0"/>
              <a:t>: The possible moves the agent can make (e.g., moving a pawn, knight, or other pieces).</a:t>
            </a:r>
          </a:p>
          <a:p>
            <a:r>
              <a:rPr lang="en-US" b="1" dirty="0"/>
              <a:t>Reward</a:t>
            </a:r>
            <a:r>
              <a:rPr lang="en-US" dirty="0"/>
              <a:t>:</a:t>
            </a:r>
          </a:p>
          <a:p>
            <a:pPr lvl="1"/>
            <a:r>
              <a:rPr lang="en-US" dirty="0"/>
              <a:t>Positive reward for achieving a goal (like capturing an opponent's piece or winning the game).</a:t>
            </a:r>
          </a:p>
          <a:p>
            <a:pPr lvl="1"/>
            <a:r>
              <a:rPr lang="en-US" dirty="0"/>
              <a:t>Negative reward for making a bad move (like losing a piece or getting checkmated).</a:t>
            </a:r>
          </a:p>
          <a:p>
            <a:pPr lvl="1"/>
            <a:r>
              <a:rPr lang="en-US" dirty="0"/>
              <a:t>No immediate reward for intermediate moves, but the final result (win, lose, or draw) greatly impacts cumulative rewards.</a:t>
            </a:r>
          </a:p>
          <a:p>
            <a:r>
              <a:rPr lang="en-US" b="1" dirty="0"/>
              <a:t>Policy</a:t>
            </a:r>
            <a:r>
              <a:rPr lang="en-US" dirty="0"/>
              <a:t>: The strategy the agent uses to decide which move to make based on the current state of the board.</a:t>
            </a:r>
          </a:p>
          <a:p>
            <a:r>
              <a:rPr lang="en-US" b="1" dirty="0"/>
              <a:t>Training Process:</a:t>
            </a:r>
          </a:p>
          <a:p>
            <a:r>
              <a:rPr lang="en-US" dirty="0"/>
              <a:t>The agent starts by playing games randomly, making random moves. It learns from each game's outcome (win or loss).</a:t>
            </a:r>
          </a:p>
          <a:p>
            <a:r>
              <a:rPr lang="en-US" dirty="0"/>
              <a:t>After many games, it starts to identify patterns of moves that lead to better outcomes, adjusting its actions to maximize the chances of winning.</a:t>
            </a:r>
          </a:p>
          <a:p>
            <a:r>
              <a:rPr lang="en-US" dirty="0"/>
              <a:t>Over time, it improves its policy by optimizing moves based on long-term rewards, learning the value of board positions and actions that will increase the probability of victory.</a:t>
            </a:r>
          </a:p>
          <a:p>
            <a:r>
              <a:rPr lang="en-US" b="1" dirty="0"/>
              <a:t>Example in Action:</a:t>
            </a:r>
          </a:p>
          <a:p>
            <a:r>
              <a:rPr lang="en-US" b="1" dirty="0"/>
              <a:t>Initial game</a:t>
            </a:r>
            <a:r>
              <a:rPr lang="en-US" dirty="0"/>
              <a:t>: The agent might sacrifice a valuable piece like a queen early in the game and lose.</a:t>
            </a:r>
          </a:p>
          <a:p>
            <a:r>
              <a:rPr lang="en-US" b="1" dirty="0"/>
              <a:t>Learning</a:t>
            </a:r>
            <a:r>
              <a:rPr lang="en-US" dirty="0"/>
              <a:t>: Over many games, it realizes that preserving the queen increases its chances of winning in the long run.</a:t>
            </a:r>
          </a:p>
          <a:p>
            <a:r>
              <a:rPr lang="en-US" b="1" dirty="0"/>
              <a:t>Improvement</a:t>
            </a:r>
            <a:r>
              <a:rPr lang="en-US" dirty="0"/>
              <a:t>: The agent now avoids unnecessary sacrifices and plays more strategically to improve its performance.</a:t>
            </a:r>
          </a:p>
          <a:p>
            <a:r>
              <a:rPr lang="en-US"/>
              <a:t>This is how reinforcement learning allows an agent to progressively learn an optimal strategy through trial and error by maximizing rewards and minimizing penalties over time.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220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320E5-7A07-8FDD-8782-44526E73C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ABB66-4A0B-373D-DD09-3F378C8C1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50184-FDFF-2824-DD81-E1A121B8C1EC}"/>
              </a:ext>
            </a:extLst>
          </p:cNvPr>
          <p:cNvSpPr>
            <a:spLocks noGrp="1"/>
          </p:cNvSpPr>
          <p:nvPr>
            <p:ph type="body" idx="1"/>
          </p:nvPr>
        </p:nvSpPr>
        <p:spPr/>
        <p:txBody>
          <a:bodyPr/>
          <a:lstStyle/>
          <a:p>
            <a:r>
              <a:rPr lang="en-US" dirty="0"/>
              <a:t>Reinforcement learning (RL) is a type of machine learning where an agent learns to make decisions by interacting with an environment. The agent takes actions in the environment, receives feedback in the form of rewards or penalties, and uses this feedback to improve its future decisions. The goal is for the agent to learn a policy (a strategy of action selection) that maximizes the cumulative reward over time.</a:t>
            </a:r>
          </a:p>
          <a:p>
            <a:r>
              <a:rPr lang="en-US" dirty="0"/>
              <a:t>Key components of reinforcement learning include:</a:t>
            </a:r>
          </a:p>
          <a:p>
            <a:r>
              <a:rPr lang="en-US" b="1" dirty="0"/>
              <a:t>Agent</a:t>
            </a:r>
            <a:r>
              <a:rPr lang="en-US" dirty="0"/>
              <a:t>: The learner or decision-maker.</a:t>
            </a:r>
          </a:p>
          <a:p>
            <a:r>
              <a:rPr lang="en-US" b="1" dirty="0"/>
              <a:t>Environment</a:t>
            </a:r>
            <a:r>
              <a:rPr lang="en-US" dirty="0"/>
              <a:t>: The external system the agent interacts with.</a:t>
            </a:r>
          </a:p>
          <a:p>
            <a:r>
              <a:rPr lang="en-US" b="1" dirty="0"/>
              <a:t>State</a:t>
            </a:r>
            <a:r>
              <a:rPr lang="en-US" dirty="0"/>
              <a:t>: A representation of the current situation of the environment.</a:t>
            </a:r>
          </a:p>
          <a:p>
            <a:r>
              <a:rPr lang="en-US" b="1" dirty="0"/>
              <a:t>Action</a:t>
            </a:r>
            <a:r>
              <a:rPr lang="en-US" dirty="0"/>
              <a:t>: The set of possible moves the agent can make.</a:t>
            </a:r>
          </a:p>
          <a:p>
            <a:r>
              <a:rPr lang="en-US" b="1" dirty="0"/>
              <a:t>Reward</a:t>
            </a:r>
            <a:r>
              <a:rPr lang="en-US" dirty="0"/>
              <a:t>: Feedback from the environment to evaluate actions (positive for good actions, negative for bad ones).</a:t>
            </a:r>
          </a:p>
          <a:p>
            <a:r>
              <a:rPr lang="en-US" b="1" dirty="0"/>
              <a:t>Policy</a:t>
            </a:r>
            <a:r>
              <a:rPr lang="en-US" dirty="0"/>
              <a:t>: A strategy used by the agent to determine the next action based on the current state.</a:t>
            </a:r>
          </a:p>
          <a:p>
            <a:r>
              <a:rPr lang="en-US" b="1" dirty="0"/>
              <a:t>Value Function</a:t>
            </a:r>
            <a:r>
              <a:rPr lang="en-US" dirty="0"/>
              <a:t>: A prediction of the long-term reward for a given state (or state-action pair).</a:t>
            </a:r>
          </a:p>
          <a:p>
            <a:r>
              <a:rPr lang="en-US" dirty="0"/>
              <a:t>Reinforcement learning is often applied in areas like robotics, game playing, autonomous driving, and recommendation systems.</a:t>
            </a:r>
          </a:p>
          <a:p>
            <a:r>
              <a:rPr lang="en-US" dirty="0"/>
              <a:t>4o</a:t>
            </a:r>
          </a:p>
          <a:p>
            <a:r>
              <a:rPr lang="en-US" b="1" dirty="0"/>
              <a:t>Example: Training an agent to play chess</a:t>
            </a:r>
          </a:p>
          <a:p>
            <a:r>
              <a:rPr lang="en-US" b="1" dirty="0"/>
              <a:t>Agent</a:t>
            </a:r>
            <a:r>
              <a:rPr lang="en-US" dirty="0"/>
              <a:t>: The chess-playing AI.</a:t>
            </a:r>
          </a:p>
          <a:p>
            <a:r>
              <a:rPr lang="en-US" b="1" dirty="0"/>
              <a:t>Environment</a:t>
            </a:r>
            <a:r>
              <a:rPr lang="en-US" dirty="0"/>
              <a:t>: The chess board and game rules.</a:t>
            </a:r>
          </a:p>
          <a:p>
            <a:r>
              <a:rPr lang="en-US" b="1" dirty="0"/>
              <a:t>State</a:t>
            </a:r>
            <a:r>
              <a:rPr lang="en-US" dirty="0"/>
              <a:t>: The current configuration of the chessboard (i.e., where all the pieces are located).</a:t>
            </a:r>
          </a:p>
          <a:p>
            <a:r>
              <a:rPr lang="en-US" b="1" dirty="0"/>
              <a:t>Action</a:t>
            </a:r>
            <a:r>
              <a:rPr lang="en-US" dirty="0"/>
              <a:t>: The possible moves the agent can make (e.g., moving a pawn, knight, or other pieces).</a:t>
            </a:r>
          </a:p>
          <a:p>
            <a:r>
              <a:rPr lang="en-US" b="1" dirty="0"/>
              <a:t>Reward</a:t>
            </a:r>
            <a:r>
              <a:rPr lang="en-US" dirty="0"/>
              <a:t>:</a:t>
            </a:r>
          </a:p>
          <a:p>
            <a:pPr lvl="1"/>
            <a:r>
              <a:rPr lang="en-US" dirty="0"/>
              <a:t>Positive reward for achieving a goal (like capturing an opponent's piece or winning the game).</a:t>
            </a:r>
          </a:p>
          <a:p>
            <a:pPr lvl="1"/>
            <a:r>
              <a:rPr lang="en-US" dirty="0"/>
              <a:t>Negative reward for making a bad move (like losing a piece or getting checkmated).</a:t>
            </a:r>
          </a:p>
          <a:p>
            <a:pPr lvl="1"/>
            <a:r>
              <a:rPr lang="en-US" dirty="0"/>
              <a:t>No immediate reward for intermediate moves, but the final result (win, lose, or draw) greatly impacts cumulative rewards.</a:t>
            </a:r>
          </a:p>
          <a:p>
            <a:r>
              <a:rPr lang="en-US" b="1" dirty="0"/>
              <a:t>Policy</a:t>
            </a:r>
            <a:r>
              <a:rPr lang="en-US" dirty="0"/>
              <a:t>: The strategy the agent uses to decide which move to make based on the current state of the board.</a:t>
            </a:r>
          </a:p>
          <a:p>
            <a:r>
              <a:rPr lang="en-US" b="1" dirty="0"/>
              <a:t>Training Process:</a:t>
            </a:r>
          </a:p>
          <a:p>
            <a:r>
              <a:rPr lang="en-US" dirty="0"/>
              <a:t>The agent starts by playing games randomly, making random moves. It learns from each game's outcome (win or loss).</a:t>
            </a:r>
          </a:p>
          <a:p>
            <a:r>
              <a:rPr lang="en-US" dirty="0"/>
              <a:t>After many games, it starts to identify patterns of moves that lead to better outcomes, adjusting its actions to maximize the chances of winning.</a:t>
            </a:r>
          </a:p>
          <a:p>
            <a:r>
              <a:rPr lang="en-US" dirty="0"/>
              <a:t>Over time, it improves its policy by optimizing moves based on long-term rewards, learning the value of board positions and actions that will increase the probability of victory.</a:t>
            </a:r>
          </a:p>
          <a:p>
            <a:r>
              <a:rPr lang="en-US" b="1" dirty="0"/>
              <a:t>Example in Action:</a:t>
            </a:r>
          </a:p>
          <a:p>
            <a:r>
              <a:rPr lang="en-US" b="1" dirty="0"/>
              <a:t>Initial game</a:t>
            </a:r>
            <a:r>
              <a:rPr lang="en-US" dirty="0"/>
              <a:t>: The agent might sacrifice a valuable piece like a queen early in the game and lose.</a:t>
            </a:r>
          </a:p>
          <a:p>
            <a:r>
              <a:rPr lang="en-US" b="1" dirty="0"/>
              <a:t>Learning</a:t>
            </a:r>
            <a:r>
              <a:rPr lang="en-US" dirty="0"/>
              <a:t>: Over many games, it realizes that preserving the queen increases its chances of winning in the long run.</a:t>
            </a:r>
          </a:p>
          <a:p>
            <a:r>
              <a:rPr lang="en-US" b="1" dirty="0"/>
              <a:t>Improvement</a:t>
            </a:r>
            <a:r>
              <a:rPr lang="en-US" dirty="0"/>
              <a:t>: The agent now avoids unnecessary sacrifices and plays more strategically to improve its performance.</a:t>
            </a:r>
          </a:p>
          <a:p>
            <a:r>
              <a:rPr lang="en-US"/>
              <a:t>This is how reinforcement learning allows an agent to progressively learn an optimal strategy through trial and error by maximizing rewards and minimizing penalties over time.</a:t>
            </a:r>
          </a:p>
          <a:p>
            <a:endParaRPr lang="en-US" dirty="0"/>
          </a:p>
        </p:txBody>
      </p:sp>
      <p:sp>
        <p:nvSpPr>
          <p:cNvPr id="4" name="Slide Number Placeholder 3">
            <a:extLst>
              <a:ext uri="{FF2B5EF4-FFF2-40B4-BE49-F238E27FC236}">
                <a16:creationId xmlns:a16="http://schemas.microsoft.com/office/drawing/2014/main" id="{6FACD87A-960F-CFFD-D8A1-9CE0827D84E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75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1BB54-7A33-BB8E-273E-7B989AEAD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7986E-4D1F-8296-75A9-0B52DCD2B6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C9606-24A7-2939-A1C2-10847568E0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6F363E-A059-C270-A813-8452694BBE7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257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5330E-48DE-4911-7995-17F42262D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E1853C-D2E4-9640-1266-5194293B91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73D56-16D9-8D22-B953-2864564016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0CCDE2-ECAE-2431-160A-5EFA0987F7C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60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1162B-0C39-E23F-7C63-7C718E767C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6E5FD-A93C-B8AF-84C2-66C7C0AA6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C21AB-7A6C-4465-DEC5-1AAD8E5C3B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8FCA46-03D8-8764-66E7-83EDC5759F5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6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596E1-7F84-16E8-06CC-4CC40D9ED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EC9932-39D3-FC2B-0E1E-3FFCAF45BD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A4AB0-6D19-1E26-31F6-32CA6D19F6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00FD36-63C9-E748-814A-B631F1C888F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060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BE1B1-9359-CEE7-6069-14AB727AC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C5E0-4568-4E93-0CA9-47DFC8242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ECCD5-EBE6-A2C5-352F-58576D2A1F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CF285C-71EC-5B50-4729-274DA21B65D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833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74D78-E3A4-23B9-108C-471D74BD53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8ECC1-D4B9-A0E7-E73B-5ADE2EA9E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46CDA2-BF70-6AE9-104C-4ABA756E09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DE16D4-30E4-C4D9-5699-4945C46197D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282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44A60-83F4-0D54-666D-C889FD855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B4286-678D-113B-37BE-A25D910062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DDA9E4-2431-9BD7-0415-AC8C580F15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F56EC4-4540-A996-0707-5F2387EFDDA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85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E78B0-9704-8D02-B1AB-83C0BBF9CA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FD2EE-D661-4C13-7F16-3CF5A6672B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E557B1-8330-7F02-AD2E-B086AE871B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C9D40A-9927-5CD3-1A6B-AAB04F3D2FF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D130D-AD3D-4658-A75D-A0E62C0767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45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2/27/2026</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3179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2/27/2026</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7333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2/27/2026</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3267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4786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2/27/2026</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4558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2/27/2026</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3975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2/27/2026</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0559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2/27/2026</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5939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2/27/2026</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0912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2/27/2026</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1204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2/27/2026</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171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573741"/>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
        <p:nvSpPr>
          <p:cNvPr id="10" name="TextBox 9"/>
          <p:cNvSpPr txBox="1"/>
          <p:nvPr userDrawn="1"/>
        </p:nvSpPr>
        <p:spPr>
          <a:xfrm>
            <a:off x="-2" y="6574772"/>
            <a:ext cx="12192002" cy="276999"/>
          </a:xfrm>
          <a:prstGeom prst="rect">
            <a:avLst/>
          </a:prstGeom>
          <a:solidFill>
            <a:srgbClr val="002060"/>
          </a:solidFill>
        </p:spPr>
        <p:txBody>
          <a:bodyPr wrap="square" rtlCol="0">
            <a:spAutoFit/>
          </a:bodyPr>
          <a:lstStyle/>
          <a:p>
            <a:pPr algn="ctr">
              <a:defRPr/>
            </a:pPr>
            <a:r>
              <a:rPr lang="en-US" sz="1200" i="1" dirty="0" err="1">
                <a:solidFill>
                  <a:srgbClr val="FFFF00"/>
                </a:solidFill>
                <a:effectLst>
                  <a:outerShdw blurRad="38100" dist="38100" dir="2700000" algn="tl">
                    <a:srgbClr val="000000">
                      <a:alpha val="43137"/>
                    </a:srgbClr>
                  </a:outerShdw>
                </a:effectLst>
              </a:rPr>
              <a:t>Chollet</a:t>
            </a:r>
            <a:r>
              <a:rPr lang="en-US" sz="1200" i="1" dirty="0">
                <a:solidFill>
                  <a:srgbClr val="FFFF00"/>
                </a:solidFill>
                <a:effectLst>
                  <a:outerShdw blurRad="38100" dist="38100" dir="2700000" algn="tl">
                    <a:srgbClr val="000000">
                      <a:alpha val="43137"/>
                    </a:srgbClr>
                  </a:outerShdw>
                </a:effectLst>
              </a:rPr>
              <a:t>, F. (2021). Deep learning with Python. Manning Publications, </a:t>
            </a:r>
            <a:r>
              <a:rPr lang="en-US" sz="1200" dirty="0">
                <a:solidFill>
                  <a:srgbClr val="FFFF00"/>
                </a:solidFill>
              </a:rPr>
              <a:t>Han, J. et all. (2011). </a:t>
            </a:r>
            <a:r>
              <a:rPr lang="en-US" sz="1200" i="1" dirty="0">
                <a:solidFill>
                  <a:srgbClr val="FFFF00"/>
                </a:solidFill>
              </a:rPr>
              <a:t>Data mining: Concepts and techniques</a:t>
            </a:r>
            <a:r>
              <a:rPr lang="en-US" sz="1200" dirty="0">
                <a:solidFill>
                  <a:srgbClr val="FFFF00"/>
                </a:solidFill>
              </a:rPr>
              <a:t> (3rd ed.). Morgan Kaufmann, </a:t>
            </a:r>
            <a:endParaRPr lang="en-US" sz="1200"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807897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p:nvPicPr>
        <p:blipFill>
          <a:blip r:embed="rId2"/>
          <a:stretch>
            <a:fillRect/>
          </a:stretch>
        </p:blipFill>
        <p:spPr>
          <a:xfrm>
            <a:off x="1323893" y="2279916"/>
            <a:ext cx="8893202" cy="2792827"/>
          </a:xfrm>
          <a:prstGeom prst="rect">
            <a:avLst/>
          </a:prstGeom>
        </p:spPr>
      </p:pic>
    </p:spTree>
    <p:extLst>
      <p:ext uri="{BB962C8B-B14F-4D97-AF65-F5344CB8AC3E}">
        <p14:creationId xmlns:p14="http://schemas.microsoft.com/office/powerpoint/2010/main" val="486590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4806B-7E25-5EC1-4FF5-BECC7DF0E97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BB37349-D1E3-7966-AFC5-D9DA91A95077}"/>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pic>
        <p:nvPicPr>
          <p:cNvPr id="4" name="Picture 3">
            <a:extLst>
              <a:ext uri="{FF2B5EF4-FFF2-40B4-BE49-F238E27FC236}">
                <a16:creationId xmlns:a16="http://schemas.microsoft.com/office/drawing/2014/main" id="{713F8944-D54E-3C62-51D1-792B88746B41}"/>
              </a:ext>
            </a:extLst>
          </p:cNvPr>
          <p:cNvPicPr>
            <a:picLocks noChangeAspect="1"/>
          </p:cNvPicPr>
          <p:nvPr/>
        </p:nvPicPr>
        <p:blipFill>
          <a:blip r:embed="rId3"/>
          <a:stretch>
            <a:fillRect/>
          </a:stretch>
        </p:blipFill>
        <p:spPr>
          <a:xfrm>
            <a:off x="266011" y="1462891"/>
            <a:ext cx="3977985" cy="3444538"/>
          </a:xfrm>
          <a:prstGeom prst="rect">
            <a:avLst/>
          </a:prstGeom>
        </p:spPr>
      </p:pic>
      <p:pic>
        <p:nvPicPr>
          <p:cNvPr id="7" name="Picture 6">
            <a:extLst>
              <a:ext uri="{FF2B5EF4-FFF2-40B4-BE49-F238E27FC236}">
                <a16:creationId xmlns:a16="http://schemas.microsoft.com/office/drawing/2014/main" id="{76ED666D-0ECA-3571-BBCD-A5907533209B}"/>
              </a:ext>
            </a:extLst>
          </p:cNvPr>
          <p:cNvPicPr>
            <a:picLocks noChangeAspect="1"/>
          </p:cNvPicPr>
          <p:nvPr/>
        </p:nvPicPr>
        <p:blipFill>
          <a:blip r:embed="rId4"/>
          <a:stretch>
            <a:fillRect/>
          </a:stretch>
        </p:blipFill>
        <p:spPr>
          <a:xfrm>
            <a:off x="4707658" y="1085686"/>
            <a:ext cx="7108422" cy="5005219"/>
          </a:xfrm>
          <a:prstGeom prst="rect">
            <a:avLst/>
          </a:prstGeom>
        </p:spPr>
      </p:pic>
    </p:spTree>
    <p:extLst>
      <p:ext uri="{BB962C8B-B14F-4D97-AF65-F5344CB8AC3E}">
        <p14:creationId xmlns:p14="http://schemas.microsoft.com/office/powerpoint/2010/main" val="3491712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21CD2-2AF1-1C0D-4360-DBB8F558B93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369E5EB-027F-AB2D-513C-21D1D01E8D12}"/>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pic>
        <p:nvPicPr>
          <p:cNvPr id="4" name="Picture 3">
            <a:extLst>
              <a:ext uri="{FF2B5EF4-FFF2-40B4-BE49-F238E27FC236}">
                <a16:creationId xmlns:a16="http://schemas.microsoft.com/office/drawing/2014/main" id="{01E7E258-E521-368E-7F1D-50E2BDB7215A}"/>
              </a:ext>
            </a:extLst>
          </p:cNvPr>
          <p:cNvPicPr>
            <a:picLocks noChangeAspect="1"/>
          </p:cNvPicPr>
          <p:nvPr/>
        </p:nvPicPr>
        <p:blipFill>
          <a:blip r:embed="rId3"/>
          <a:stretch>
            <a:fillRect/>
          </a:stretch>
        </p:blipFill>
        <p:spPr>
          <a:xfrm>
            <a:off x="266011" y="1462891"/>
            <a:ext cx="3977985" cy="3444538"/>
          </a:xfrm>
          <a:prstGeom prst="rect">
            <a:avLst/>
          </a:prstGeom>
        </p:spPr>
      </p:pic>
      <p:pic>
        <p:nvPicPr>
          <p:cNvPr id="6" name="Picture 5">
            <a:extLst>
              <a:ext uri="{FF2B5EF4-FFF2-40B4-BE49-F238E27FC236}">
                <a16:creationId xmlns:a16="http://schemas.microsoft.com/office/drawing/2014/main" id="{4763A049-5F62-337B-D6F2-495FCB6B38BA}"/>
              </a:ext>
            </a:extLst>
          </p:cNvPr>
          <p:cNvPicPr>
            <a:picLocks noChangeAspect="1"/>
          </p:cNvPicPr>
          <p:nvPr/>
        </p:nvPicPr>
        <p:blipFill>
          <a:blip r:embed="rId4"/>
          <a:stretch>
            <a:fillRect/>
          </a:stretch>
        </p:blipFill>
        <p:spPr>
          <a:xfrm>
            <a:off x="4636500" y="1462891"/>
            <a:ext cx="7369851" cy="4521381"/>
          </a:xfrm>
          <a:prstGeom prst="rect">
            <a:avLst/>
          </a:prstGeom>
        </p:spPr>
      </p:pic>
    </p:spTree>
    <p:extLst>
      <p:ext uri="{BB962C8B-B14F-4D97-AF65-F5344CB8AC3E}">
        <p14:creationId xmlns:p14="http://schemas.microsoft.com/office/powerpoint/2010/main" val="963437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9520-4DFF-A0DF-50D2-0B0379AA85C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210FACD-B973-0C9C-27BC-F36205403018}"/>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pic>
        <p:nvPicPr>
          <p:cNvPr id="4" name="Picture 3">
            <a:extLst>
              <a:ext uri="{FF2B5EF4-FFF2-40B4-BE49-F238E27FC236}">
                <a16:creationId xmlns:a16="http://schemas.microsoft.com/office/drawing/2014/main" id="{249FC6C5-3A97-1D87-EDE9-D46E9B9CFA1B}"/>
              </a:ext>
            </a:extLst>
          </p:cNvPr>
          <p:cNvPicPr>
            <a:picLocks noChangeAspect="1"/>
          </p:cNvPicPr>
          <p:nvPr/>
        </p:nvPicPr>
        <p:blipFill>
          <a:blip r:embed="rId3"/>
          <a:stretch>
            <a:fillRect/>
          </a:stretch>
        </p:blipFill>
        <p:spPr>
          <a:xfrm>
            <a:off x="266011" y="1462891"/>
            <a:ext cx="3977985" cy="3444538"/>
          </a:xfrm>
          <a:prstGeom prst="rect">
            <a:avLst/>
          </a:prstGeom>
        </p:spPr>
      </p:pic>
      <p:grpSp>
        <p:nvGrpSpPr>
          <p:cNvPr id="7" name="Group 6">
            <a:extLst>
              <a:ext uri="{FF2B5EF4-FFF2-40B4-BE49-F238E27FC236}">
                <a16:creationId xmlns:a16="http://schemas.microsoft.com/office/drawing/2014/main" id="{F02F8191-1C84-0822-E36C-722A07FA7469}"/>
              </a:ext>
            </a:extLst>
          </p:cNvPr>
          <p:cNvGrpSpPr/>
          <p:nvPr/>
        </p:nvGrpSpPr>
        <p:grpSpPr>
          <a:xfrm>
            <a:off x="4758420" y="944731"/>
            <a:ext cx="7006861" cy="5528111"/>
            <a:chOff x="4677140" y="812651"/>
            <a:chExt cx="7006861" cy="5528111"/>
          </a:xfrm>
        </p:grpSpPr>
        <p:pic>
          <p:nvPicPr>
            <p:cNvPr id="6" name="Picture 5">
              <a:extLst>
                <a:ext uri="{FF2B5EF4-FFF2-40B4-BE49-F238E27FC236}">
                  <a16:creationId xmlns:a16="http://schemas.microsoft.com/office/drawing/2014/main" id="{C26A9BA9-10E7-F773-3464-7DF4F16DD13D}"/>
                </a:ext>
              </a:extLst>
            </p:cNvPr>
            <p:cNvPicPr>
              <a:picLocks noChangeAspect="1"/>
            </p:cNvPicPr>
            <p:nvPr/>
          </p:nvPicPr>
          <p:blipFill>
            <a:blip r:embed="rId4"/>
            <a:stretch>
              <a:fillRect/>
            </a:stretch>
          </p:blipFill>
          <p:spPr>
            <a:xfrm>
              <a:off x="4677141" y="812651"/>
              <a:ext cx="7006860" cy="4298687"/>
            </a:xfrm>
            <a:prstGeom prst="rect">
              <a:avLst/>
            </a:prstGeom>
          </p:spPr>
        </p:pic>
        <p:pic>
          <p:nvPicPr>
            <p:cNvPr id="3" name="Picture 2">
              <a:extLst>
                <a:ext uri="{FF2B5EF4-FFF2-40B4-BE49-F238E27FC236}">
                  <a16:creationId xmlns:a16="http://schemas.microsoft.com/office/drawing/2014/main" id="{56002796-0DFA-0A24-56D5-93EBA1774B12}"/>
                </a:ext>
              </a:extLst>
            </p:cNvPr>
            <p:cNvPicPr>
              <a:picLocks noChangeAspect="1"/>
            </p:cNvPicPr>
            <p:nvPr/>
          </p:nvPicPr>
          <p:blipFill>
            <a:blip r:embed="rId5"/>
            <a:stretch>
              <a:fillRect/>
            </a:stretch>
          </p:blipFill>
          <p:spPr>
            <a:xfrm>
              <a:off x="4677140" y="5111338"/>
              <a:ext cx="7006859" cy="1229424"/>
            </a:xfrm>
            <a:prstGeom prst="rect">
              <a:avLst/>
            </a:prstGeom>
          </p:spPr>
        </p:pic>
      </p:grpSp>
    </p:spTree>
    <p:extLst>
      <p:ext uri="{BB962C8B-B14F-4D97-AF65-F5344CB8AC3E}">
        <p14:creationId xmlns:p14="http://schemas.microsoft.com/office/powerpoint/2010/main" val="53038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B4E97-ACDB-8729-58F8-2DEE2A70807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8484EA1-0391-98CE-8E0A-B83605F97E92}"/>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pic>
        <p:nvPicPr>
          <p:cNvPr id="4" name="Picture 3">
            <a:extLst>
              <a:ext uri="{FF2B5EF4-FFF2-40B4-BE49-F238E27FC236}">
                <a16:creationId xmlns:a16="http://schemas.microsoft.com/office/drawing/2014/main" id="{F19EA5A6-2D0D-A26A-3AE3-26E4A5542A61}"/>
              </a:ext>
            </a:extLst>
          </p:cNvPr>
          <p:cNvPicPr>
            <a:picLocks noChangeAspect="1"/>
          </p:cNvPicPr>
          <p:nvPr/>
        </p:nvPicPr>
        <p:blipFill>
          <a:blip r:embed="rId3"/>
          <a:stretch>
            <a:fillRect/>
          </a:stretch>
        </p:blipFill>
        <p:spPr>
          <a:xfrm>
            <a:off x="266011" y="1462891"/>
            <a:ext cx="3977985" cy="3444538"/>
          </a:xfrm>
          <a:prstGeom prst="rect">
            <a:avLst/>
          </a:prstGeom>
        </p:spPr>
      </p:pic>
      <p:pic>
        <p:nvPicPr>
          <p:cNvPr id="8" name="Picture 7">
            <a:extLst>
              <a:ext uri="{FF2B5EF4-FFF2-40B4-BE49-F238E27FC236}">
                <a16:creationId xmlns:a16="http://schemas.microsoft.com/office/drawing/2014/main" id="{F05345BE-BACE-9EA8-E38C-5A8C167079AE}"/>
              </a:ext>
            </a:extLst>
          </p:cNvPr>
          <p:cNvPicPr>
            <a:picLocks noChangeAspect="1"/>
          </p:cNvPicPr>
          <p:nvPr/>
        </p:nvPicPr>
        <p:blipFill>
          <a:blip r:embed="rId4"/>
          <a:stretch>
            <a:fillRect/>
          </a:stretch>
        </p:blipFill>
        <p:spPr>
          <a:xfrm>
            <a:off x="4453311" y="1341045"/>
            <a:ext cx="7472678" cy="4175909"/>
          </a:xfrm>
          <a:prstGeom prst="rect">
            <a:avLst/>
          </a:prstGeom>
        </p:spPr>
      </p:pic>
    </p:spTree>
    <p:extLst>
      <p:ext uri="{BB962C8B-B14F-4D97-AF65-F5344CB8AC3E}">
        <p14:creationId xmlns:p14="http://schemas.microsoft.com/office/powerpoint/2010/main" val="2032462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FF748-DB5C-EED2-BA7A-F44E6D35BDF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9C07ED-2C13-E3B7-5FA2-FDD2F1CBF3FF}"/>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pic>
        <p:nvPicPr>
          <p:cNvPr id="4" name="Picture 3">
            <a:extLst>
              <a:ext uri="{FF2B5EF4-FFF2-40B4-BE49-F238E27FC236}">
                <a16:creationId xmlns:a16="http://schemas.microsoft.com/office/drawing/2014/main" id="{E09D3A8B-107D-74A0-333A-26D058587CF7}"/>
              </a:ext>
            </a:extLst>
          </p:cNvPr>
          <p:cNvPicPr>
            <a:picLocks noChangeAspect="1"/>
          </p:cNvPicPr>
          <p:nvPr/>
        </p:nvPicPr>
        <p:blipFill>
          <a:blip r:embed="rId3"/>
          <a:stretch>
            <a:fillRect/>
          </a:stretch>
        </p:blipFill>
        <p:spPr>
          <a:xfrm>
            <a:off x="266011" y="1462891"/>
            <a:ext cx="3977985" cy="3444538"/>
          </a:xfrm>
          <a:prstGeom prst="rect">
            <a:avLst/>
          </a:prstGeom>
        </p:spPr>
      </p:pic>
      <p:pic>
        <p:nvPicPr>
          <p:cNvPr id="3" name="Picture 2">
            <a:extLst>
              <a:ext uri="{FF2B5EF4-FFF2-40B4-BE49-F238E27FC236}">
                <a16:creationId xmlns:a16="http://schemas.microsoft.com/office/drawing/2014/main" id="{277D8EB2-1EAE-2BC8-0867-8569F161053F}"/>
              </a:ext>
            </a:extLst>
          </p:cNvPr>
          <p:cNvPicPr>
            <a:picLocks noChangeAspect="1"/>
          </p:cNvPicPr>
          <p:nvPr/>
        </p:nvPicPr>
        <p:blipFill>
          <a:blip r:embed="rId4"/>
          <a:srcRect t="4471"/>
          <a:stretch>
            <a:fillRect/>
          </a:stretch>
        </p:blipFill>
        <p:spPr>
          <a:xfrm>
            <a:off x="5167722" y="1737360"/>
            <a:ext cx="6559920" cy="3170069"/>
          </a:xfrm>
          <a:prstGeom prst="rect">
            <a:avLst/>
          </a:prstGeom>
        </p:spPr>
      </p:pic>
    </p:spTree>
    <p:extLst>
      <p:ext uri="{BB962C8B-B14F-4D97-AF65-F5344CB8AC3E}">
        <p14:creationId xmlns:p14="http://schemas.microsoft.com/office/powerpoint/2010/main" val="1241352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3E320-F1E1-E788-7A99-E735BC8FE51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0222ADE-5EBB-A190-2C0A-2A76BF521382}"/>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pic>
        <p:nvPicPr>
          <p:cNvPr id="3" name="Picture 2">
            <a:extLst>
              <a:ext uri="{FF2B5EF4-FFF2-40B4-BE49-F238E27FC236}">
                <a16:creationId xmlns:a16="http://schemas.microsoft.com/office/drawing/2014/main" id="{136387F4-6090-F3F3-CA80-012ACA7D7DA6}"/>
              </a:ext>
            </a:extLst>
          </p:cNvPr>
          <p:cNvPicPr>
            <a:picLocks noChangeAspect="1"/>
          </p:cNvPicPr>
          <p:nvPr/>
        </p:nvPicPr>
        <p:blipFill>
          <a:blip r:embed="rId3"/>
          <a:srcRect t="4471"/>
          <a:stretch>
            <a:fillRect/>
          </a:stretch>
        </p:blipFill>
        <p:spPr>
          <a:xfrm>
            <a:off x="225501" y="1275664"/>
            <a:ext cx="5545379" cy="2679793"/>
          </a:xfrm>
          <a:prstGeom prst="rect">
            <a:avLst/>
          </a:prstGeom>
        </p:spPr>
      </p:pic>
      <p:pic>
        <p:nvPicPr>
          <p:cNvPr id="6" name="Picture 5">
            <a:extLst>
              <a:ext uri="{FF2B5EF4-FFF2-40B4-BE49-F238E27FC236}">
                <a16:creationId xmlns:a16="http://schemas.microsoft.com/office/drawing/2014/main" id="{D4B26DCB-6974-EB7A-A1BC-3635515271D7}"/>
              </a:ext>
            </a:extLst>
          </p:cNvPr>
          <p:cNvPicPr>
            <a:picLocks noChangeAspect="1"/>
          </p:cNvPicPr>
          <p:nvPr/>
        </p:nvPicPr>
        <p:blipFill>
          <a:blip r:embed="rId4"/>
          <a:stretch>
            <a:fillRect/>
          </a:stretch>
        </p:blipFill>
        <p:spPr>
          <a:xfrm>
            <a:off x="225501" y="4221579"/>
            <a:ext cx="5845047" cy="2149026"/>
          </a:xfrm>
          <a:prstGeom prst="rect">
            <a:avLst/>
          </a:prstGeom>
        </p:spPr>
      </p:pic>
      <p:pic>
        <p:nvPicPr>
          <p:cNvPr id="8" name="Picture 7">
            <a:extLst>
              <a:ext uri="{FF2B5EF4-FFF2-40B4-BE49-F238E27FC236}">
                <a16:creationId xmlns:a16="http://schemas.microsoft.com/office/drawing/2014/main" id="{DF171804-DEDC-5BCF-F29B-7200FB5CB62E}"/>
              </a:ext>
            </a:extLst>
          </p:cNvPr>
          <p:cNvPicPr>
            <a:picLocks noChangeAspect="1"/>
          </p:cNvPicPr>
          <p:nvPr/>
        </p:nvPicPr>
        <p:blipFill>
          <a:blip r:embed="rId5"/>
          <a:stretch>
            <a:fillRect/>
          </a:stretch>
        </p:blipFill>
        <p:spPr>
          <a:xfrm>
            <a:off x="6070548" y="923238"/>
            <a:ext cx="6019852" cy="5447367"/>
          </a:xfrm>
          <a:prstGeom prst="rect">
            <a:avLst/>
          </a:prstGeom>
        </p:spPr>
      </p:pic>
    </p:spTree>
    <p:extLst>
      <p:ext uri="{BB962C8B-B14F-4D97-AF65-F5344CB8AC3E}">
        <p14:creationId xmlns:p14="http://schemas.microsoft.com/office/powerpoint/2010/main" val="3172322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D8F5D-55CA-BC60-BC1D-A970633951F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FDBA753-D407-7883-2590-B5E77C919A92}"/>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pic>
        <p:nvPicPr>
          <p:cNvPr id="4" name="Picture 3">
            <a:extLst>
              <a:ext uri="{FF2B5EF4-FFF2-40B4-BE49-F238E27FC236}">
                <a16:creationId xmlns:a16="http://schemas.microsoft.com/office/drawing/2014/main" id="{49D00685-8DC1-0E9A-91BD-B878E7744204}"/>
              </a:ext>
            </a:extLst>
          </p:cNvPr>
          <p:cNvPicPr>
            <a:picLocks noChangeAspect="1"/>
          </p:cNvPicPr>
          <p:nvPr/>
        </p:nvPicPr>
        <p:blipFill>
          <a:blip r:embed="rId3"/>
          <a:stretch>
            <a:fillRect/>
          </a:stretch>
        </p:blipFill>
        <p:spPr>
          <a:xfrm>
            <a:off x="5514082" y="642375"/>
            <a:ext cx="6464558" cy="5873602"/>
          </a:xfrm>
          <a:prstGeom prst="rect">
            <a:avLst/>
          </a:prstGeom>
        </p:spPr>
      </p:pic>
      <p:sp>
        <p:nvSpPr>
          <p:cNvPr id="7" name="TextBox 6">
            <a:extLst>
              <a:ext uri="{FF2B5EF4-FFF2-40B4-BE49-F238E27FC236}">
                <a16:creationId xmlns:a16="http://schemas.microsoft.com/office/drawing/2014/main" id="{14EF9E13-F559-1BFC-FACA-B2EA1EAFE3A6}"/>
              </a:ext>
            </a:extLst>
          </p:cNvPr>
          <p:cNvSpPr txBox="1"/>
          <p:nvPr/>
        </p:nvSpPr>
        <p:spPr>
          <a:xfrm>
            <a:off x="975360" y="3901440"/>
            <a:ext cx="2987040" cy="369332"/>
          </a:xfrm>
          <a:prstGeom prst="rect">
            <a:avLst/>
          </a:prstGeom>
          <a:noFill/>
          <a:ln>
            <a:solidFill>
              <a:schemeClr val="accent4">
                <a:lumMod val="75000"/>
              </a:schemeClr>
            </a:solidFill>
          </a:ln>
          <a:effectLst>
            <a:glow rad="63500">
              <a:schemeClr val="accent4">
                <a:satMod val="175000"/>
                <a:alpha val="40000"/>
              </a:schemeClr>
            </a:glow>
          </a:effectLst>
        </p:spPr>
        <p:txBody>
          <a:bodyPr wrap="square" rtlCol="0">
            <a:spAutoFit/>
          </a:bodyPr>
          <a:lstStyle/>
          <a:p>
            <a:pPr algn="ctr"/>
            <a:r>
              <a:rPr lang="en-US" i="1" dirty="0">
                <a:solidFill>
                  <a:srgbClr val="FF0000"/>
                </a:solidFill>
                <a:effectLst>
                  <a:outerShdw blurRad="38100" dist="38100" dir="2700000" algn="tl">
                    <a:srgbClr val="000000">
                      <a:alpha val="43137"/>
                    </a:srgbClr>
                  </a:outerShdw>
                </a:effectLst>
              </a:rPr>
              <a:t>DELTA RULE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7219D5-DC55-5ADF-CFA9-4EFF14B7ECFF}"/>
                  </a:ext>
                </a:extLst>
              </p:cNvPr>
              <p:cNvSpPr txBox="1"/>
              <p:nvPr/>
            </p:nvSpPr>
            <p:spPr>
              <a:xfrm>
                <a:off x="642568" y="4703792"/>
                <a:ext cx="4057969" cy="1424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m:t>
                              </m:r>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m:t>
                              </m:r>
                              <m:r>
                                <a:rPr lang="en-US" b="0" i="1" smtClean="0">
                                  <a:latin typeface="Cambria Math" panose="02040503050406030204" pitchFamily="18" charset="0"/>
                                </a:rPr>
                                <m:t>1</m:t>
                              </m:r>
                            </m:sub>
                          </m:sSub>
                        </m:num>
                        <m:den>
                          <m:r>
                            <a:rPr lang="en-US" b="0" i="1" smtClean="0">
                              <a:latin typeface="Cambria Math" panose="02040503050406030204" pitchFamily="18" charset="0"/>
                            </a:rPr>
                            <m:t>𝜕</m:t>
                          </m:r>
                          <m:r>
                            <a:rPr lang="en-US" b="0" i="1" smtClean="0">
                              <a:latin typeface="Cambria Math" panose="02040503050406030204" pitchFamily="18" charset="0"/>
                            </a:rPr>
                            <m:t>𝑛𝑒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m:t>
                              </m:r>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m:t>
                          </m:r>
                          <m:r>
                            <a:rPr lang="en-US" b="0" i="1" smtClean="0">
                              <a:latin typeface="Cambria Math" panose="02040503050406030204" pitchFamily="18" charset="0"/>
                            </a:rPr>
                            <m:t>𝑛𝑒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m:t>
                              </m:r>
                              <m:r>
                                <a:rPr lang="en-US" b="0" i="1" smtClean="0">
                                  <a:latin typeface="Cambria Math" panose="02040503050406030204" pitchFamily="18" charset="0"/>
                                </a:rPr>
                                <m:t>1</m:t>
                              </m:r>
                            </m:sub>
                          </m:sSub>
                        </m:den>
                      </m:f>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𝑡𝑎𝑟𝑔𝑒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m:t>
                              </m:r>
                              <m:r>
                                <a:rPr lang="en-US" b="0" i="1" smtClean="0">
                                  <a:latin typeface="Cambria Math" panose="02040503050406030204" pitchFamily="18" charset="0"/>
                                </a:rPr>
                                <m:t>1</m:t>
                              </m:r>
                            </m:sub>
                          </m:sSub>
                        </m:e>
                      </m:d>
                    </m:oMath>
                  </m:oMathPara>
                </a14:m>
                <a:endParaRPr lang="en-US" dirty="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5</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𝑜</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587219D5-DC55-5ADF-CFA9-4EFF14B7ECFF}"/>
                  </a:ext>
                </a:extLst>
              </p:cNvPr>
              <p:cNvSpPr txBox="1">
                <a:spLocks noRot="1" noChangeAspect="1" noMove="1" noResize="1" noEditPoints="1" noAdjustHandles="1" noChangeArrowheads="1" noChangeShapeType="1" noTextEdit="1"/>
              </p:cNvSpPr>
              <p:nvPr/>
            </p:nvSpPr>
            <p:spPr>
              <a:xfrm>
                <a:off x="642568" y="4703792"/>
                <a:ext cx="4057969" cy="1424236"/>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A3DA4FC2-3C51-93B6-5228-EA7F6CD1093D}"/>
              </a:ext>
            </a:extLst>
          </p:cNvPr>
          <p:cNvPicPr>
            <a:picLocks noChangeAspect="1"/>
          </p:cNvPicPr>
          <p:nvPr/>
        </p:nvPicPr>
        <p:blipFill>
          <a:blip r:embed="rId5"/>
          <a:stretch>
            <a:fillRect/>
          </a:stretch>
        </p:blipFill>
        <p:spPr>
          <a:xfrm>
            <a:off x="784809" y="833251"/>
            <a:ext cx="3543352" cy="3068189"/>
          </a:xfrm>
          <a:prstGeom prst="rect">
            <a:avLst/>
          </a:prstGeom>
        </p:spPr>
      </p:pic>
    </p:spTree>
    <p:extLst>
      <p:ext uri="{BB962C8B-B14F-4D97-AF65-F5344CB8AC3E}">
        <p14:creationId xmlns:p14="http://schemas.microsoft.com/office/powerpoint/2010/main" val="3425011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2FBF1-7282-4957-97C8-38AAEE27875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9341D0D-953D-E158-A282-5100D76E036C}"/>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pic>
        <p:nvPicPr>
          <p:cNvPr id="9" name="Picture 8">
            <a:extLst>
              <a:ext uri="{FF2B5EF4-FFF2-40B4-BE49-F238E27FC236}">
                <a16:creationId xmlns:a16="http://schemas.microsoft.com/office/drawing/2014/main" id="{2E64D4E9-BB85-45FD-F8F3-581DA361F61F}"/>
              </a:ext>
            </a:extLst>
          </p:cNvPr>
          <p:cNvPicPr>
            <a:picLocks noChangeAspect="1"/>
          </p:cNvPicPr>
          <p:nvPr/>
        </p:nvPicPr>
        <p:blipFill>
          <a:blip r:embed="rId3"/>
          <a:stretch>
            <a:fillRect/>
          </a:stretch>
        </p:blipFill>
        <p:spPr>
          <a:xfrm>
            <a:off x="2440633" y="1645765"/>
            <a:ext cx="7087214" cy="3566469"/>
          </a:xfrm>
          <a:prstGeom prst="rect">
            <a:avLst/>
          </a:prstGeom>
        </p:spPr>
      </p:pic>
    </p:spTree>
    <p:extLst>
      <p:ext uri="{BB962C8B-B14F-4D97-AF65-F5344CB8AC3E}">
        <p14:creationId xmlns:p14="http://schemas.microsoft.com/office/powerpoint/2010/main" val="110378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A308F-500B-F446-A93D-BCCAB1270A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866D4DA-3F62-43E2-B4D7-72A9F66A2FBE}"/>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grpSp>
        <p:nvGrpSpPr>
          <p:cNvPr id="31" name="Group 30">
            <a:extLst>
              <a:ext uri="{FF2B5EF4-FFF2-40B4-BE49-F238E27FC236}">
                <a16:creationId xmlns:a16="http://schemas.microsoft.com/office/drawing/2014/main" id="{78434401-FF20-62C0-1191-3D5B2F694868}"/>
              </a:ext>
            </a:extLst>
          </p:cNvPr>
          <p:cNvGrpSpPr/>
          <p:nvPr/>
        </p:nvGrpSpPr>
        <p:grpSpPr>
          <a:xfrm>
            <a:off x="2401551" y="698141"/>
            <a:ext cx="8135580" cy="3224848"/>
            <a:chOff x="1636097" y="952141"/>
            <a:chExt cx="8135580" cy="3224848"/>
          </a:xfrm>
        </p:grpSpPr>
        <p:sp>
          <p:nvSpPr>
            <p:cNvPr id="28" name="TextBox 27">
              <a:extLst>
                <a:ext uri="{FF2B5EF4-FFF2-40B4-BE49-F238E27FC236}">
                  <a16:creationId xmlns:a16="http://schemas.microsoft.com/office/drawing/2014/main" id="{58E0777C-C0B7-BA0A-ADB4-CB06B14718C2}"/>
                </a:ext>
              </a:extLst>
            </p:cNvPr>
            <p:cNvSpPr txBox="1"/>
            <p:nvPr/>
          </p:nvSpPr>
          <p:spPr>
            <a:xfrm>
              <a:off x="5703887" y="952141"/>
              <a:ext cx="484428" cy="369332"/>
            </a:xfrm>
            <a:prstGeom prst="rect">
              <a:avLst/>
            </a:prstGeom>
            <a:noFill/>
          </p:spPr>
          <p:txBody>
            <a:bodyPr wrap="none" rtlCol="0">
              <a:spAutoFit/>
            </a:bodyPr>
            <a:lstStyle/>
            <a:p>
              <a:r>
                <a:rPr lang="en-US" dirty="0"/>
                <a:t>Y-3</a:t>
              </a:r>
            </a:p>
          </p:txBody>
        </p:sp>
        <p:grpSp>
          <p:nvGrpSpPr>
            <p:cNvPr id="30" name="Group 29">
              <a:extLst>
                <a:ext uri="{FF2B5EF4-FFF2-40B4-BE49-F238E27FC236}">
                  <a16:creationId xmlns:a16="http://schemas.microsoft.com/office/drawing/2014/main" id="{0531FD58-2F0C-54BF-F877-FC49D91ADF2F}"/>
                </a:ext>
              </a:extLst>
            </p:cNvPr>
            <p:cNvGrpSpPr/>
            <p:nvPr/>
          </p:nvGrpSpPr>
          <p:grpSpPr>
            <a:xfrm>
              <a:off x="1636097" y="1321473"/>
              <a:ext cx="8135580" cy="2855516"/>
              <a:chOff x="1554480" y="1373386"/>
              <a:chExt cx="8135580" cy="2855516"/>
            </a:xfrm>
          </p:grpSpPr>
          <p:sp>
            <p:nvSpPr>
              <p:cNvPr id="2" name="TextBox 1">
                <a:extLst>
                  <a:ext uri="{FF2B5EF4-FFF2-40B4-BE49-F238E27FC236}">
                    <a16:creationId xmlns:a16="http://schemas.microsoft.com/office/drawing/2014/main" id="{41B89182-06AF-3303-AC7C-E15F01789606}"/>
                  </a:ext>
                </a:extLst>
              </p:cNvPr>
              <p:cNvSpPr txBox="1"/>
              <p:nvPr/>
            </p:nvSpPr>
            <p:spPr>
              <a:xfrm>
                <a:off x="1554480" y="1635760"/>
                <a:ext cx="1432560" cy="369332"/>
              </a:xfrm>
              <a:prstGeom prst="rect">
                <a:avLst/>
              </a:prstGeom>
              <a:solidFill>
                <a:schemeClr val="accent1">
                  <a:lumMod val="60000"/>
                  <a:lumOff val="40000"/>
                </a:schemeClr>
              </a:solidFill>
              <a:ln>
                <a:solidFill>
                  <a:srgbClr val="002060"/>
                </a:solidFill>
              </a:ln>
            </p:spPr>
            <p:txBody>
              <a:bodyPr wrap="square" rtlCol="0">
                <a:spAutoFit/>
              </a:bodyPr>
              <a:lstStyle/>
              <a:p>
                <a:pPr algn="ctr"/>
                <a:r>
                  <a:rPr lang="en-US" dirty="0"/>
                  <a:t>X_1 = 0.35</a:t>
                </a:r>
              </a:p>
            </p:txBody>
          </p:sp>
          <p:sp>
            <p:nvSpPr>
              <p:cNvPr id="3" name="TextBox 2">
                <a:extLst>
                  <a:ext uri="{FF2B5EF4-FFF2-40B4-BE49-F238E27FC236}">
                    <a16:creationId xmlns:a16="http://schemas.microsoft.com/office/drawing/2014/main" id="{9F55E086-5605-55A5-05C7-B70B21146494}"/>
                  </a:ext>
                </a:extLst>
              </p:cNvPr>
              <p:cNvSpPr txBox="1"/>
              <p:nvPr/>
            </p:nvSpPr>
            <p:spPr>
              <a:xfrm>
                <a:off x="1554480" y="3117334"/>
                <a:ext cx="1432560" cy="369332"/>
              </a:xfrm>
              <a:prstGeom prst="rect">
                <a:avLst/>
              </a:prstGeom>
              <a:solidFill>
                <a:schemeClr val="accent1">
                  <a:lumMod val="60000"/>
                  <a:lumOff val="40000"/>
                </a:schemeClr>
              </a:solidFill>
              <a:ln>
                <a:solidFill>
                  <a:srgbClr val="002060"/>
                </a:solidFill>
              </a:ln>
            </p:spPr>
            <p:txBody>
              <a:bodyPr wrap="square" rtlCol="0">
                <a:spAutoFit/>
              </a:bodyPr>
              <a:lstStyle/>
              <a:p>
                <a:pPr algn="ctr"/>
                <a:r>
                  <a:rPr lang="en-US" dirty="0"/>
                  <a:t>X_2 = 0.7</a:t>
                </a:r>
              </a:p>
            </p:txBody>
          </p:sp>
          <p:sp>
            <p:nvSpPr>
              <p:cNvPr id="4" name="Oval 3">
                <a:extLst>
                  <a:ext uri="{FF2B5EF4-FFF2-40B4-BE49-F238E27FC236}">
                    <a16:creationId xmlns:a16="http://schemas.microsoft.com/office/drawing/2014/main" id="{29C307A9-F70E-155E-9DAD-6298B0FE68A6}"/>
                  </a:ext>
                </a:extLst>
              </p:cNvPr>
              <p:cNvSpPr/>
              <p:nvPr/>
            </p:nvSpPr>
            <p:spPr>
              <a:xfrm>
                <a:off x="5422861" y="1373386"/>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H_1</a:t>
                </a:r>
              </a:p>
            </p:txBody>
          </p:sp>
          <p:sp>
            <p:nvSpPr>
              <p:cNvPr id="7" name="Oval 6">
                <a:extLst>
                  <a:ext uri="{FF2B5EF4-FFF2-40B4-BE49-F238E27FC236}">
                    <a16:creationId xmlns:a16="http://schemas.microsoft.com/office/drawing/2014/main" id="{CA98BBE1-22A9-82B3-11D0-FBCFADBF34A1}"/>
                  </a:ext>
                </a:extLst>
              </p:cNvPr>
              <p:cNvSpPr/>
              <p:nvPr/>
            </p:nvSpPr>
            <p:spPr>
              <a:xfrm>
                <a:off x="5422861" y="2911118"/>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H_2</a:t>
                </a:r>
              </a:p>
            </p:txBody>
          </p:sp>
          <p:sp>
            <p:nvSpPr>
              <p:cNvPr id="8" name="Oval 7">
                <a:extLst>
                  <a:ext uri="{FF2B5EF4-FFF2-40B4-BE49-F238E27FC236}">
                    <a16:creationId xmlns:a16="http://schemas.microsoft.com/office/drawing/2014/main" id="{B7A117AA-704E-8589-CEF8-150F4BB4F118}"/>
                  </a:ext>
                </a:extLst>
              </p:cNvPr>
              <p:cNvSpPr/>
              <p:nvPr/>
            </p:nvSpPr>
            <p:spPr>
              <a:xfrm>
                <a:off x="8643580" y="2017038"/>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O_3</a:t>
                </a:r>
              </a:p>
            </p:txBody>
          </p:sp>
          <p:cxnSp>
            <p:nvCxnSpPr>
              <p:cNvPr id="11" name="Straight Arrow Connector 10">
                <a:extLst>
                  <a:ext uri="{FF2B5EF4-FFF2-40B4-BE49-F238E27FC236}">
                    <a16:creationId xmlns:a16="http://schemas.microsoft.com/office/drawing/2014/main" id="{E3493316-40BA-644F-3523-A5153C5780FE}"/>
                  </a:ext>
                </a:extLst>
              </p:cNvPr>
              <p:cNvCxnSpPr/>
              <p:nvPr/>
            </p:nvCxnSpPr>
            <p:spPr>
              <a:xfrm>
                <a:off x="3180080" y="1820426"/>
                <a:ext cx="2032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023FFA0-0EEF-BF5D-2362-E2410F9E52BA}"/>
                  </a:ext>
                </a:extLst>
              </p:cNvPr>
              <p:cNvCxnSpPr/>
              <p:nvPr/>
            </p:nvCxnSpPr>
            <p:spPr>
              <a:xfrm>
                <a:off x="3190240" y="2005092"/>
                <a:ext cx="2153920" cy="1112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A0AD24-0A10-0EBF-3413-2558F6715612}"/>
                  </a:ext>
                </a:extLst>
              </p:cNvPr>
              <p:cNvCxnSpPr>
                <a:cxnSpLocks/>
              </p:cNvCxnSpPr>
              <p:nvPr/>
            </p:nvCxnSpPr>
            <p:spPr>
              <a:xfrm flipV="1">
                <a:off x="3180080" y="2093853"/>
                <a:ext cx="2133600" cy="102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B7DDD2-BBED-09AC-B598-C9D7A9D9B662}"/>
                  </a:ext>
                </a:extLst>
              </p:cNvPr>
              <p:cNvCxnSpPr/>
              <p:nvPr/>
            </p:nvCxnSpPr>
            <p:spPr>
              <a:xfrm>
                <a:off x="3251200" y="3378200"/>
                <a:ext cx="2032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A25C105F-8FE9-C008-509F-8F79B693393D}"/>
                  </a:ext>
                </a:extLst>
              </p:cNvPr>
              <p:cNvCxnSpPr>
                <a:cxnSpLocks/>
              </p:cNvCxnSpPr>
              <p:nvPr/>
            </p:nvCxnSpPr>
            <p:spPr>
              <a:xfrm>
                <a:off x="6469341" y="1820426"/>
                <a:ext cx="2174239" cy="54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8FA6DDB5-837F-268C-4191-0431560FDC1E}"/>
                  </a:ext>
                </a:extLst>
              </p:cNvPr>
              <p:cNvCxnSpPr>
                <a:cxnSpLocks/>
              </p:cNvCxnSpPr>
              <p:nvPr/>
            </p:nvCxnSpPr>
            <p:spPr>
              <a:xfrm flipV="1">
                <a:off x="6469340" y="2590800"/>
                <a:ext cx="2174240" cy="760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D36800D3-5FA8-5574-9923-4047C634882D}"/>
                  </a:ext>
                </a:extLst>
              </p:cNvPr>
              <p:cNvSpPr txBox="1"/>
              <p:nvPr/>
            </p:nvSpPr>
            <p:spPr>
              <a:xfrm>
                <a:off x="3647440" y="1396862"/>
                <a:ext cx="1239520" cy="369332"/>
              </a:xfrm>
              <a:prstGeom prst="rect">
                <a:avLst/>
              </a:prstGeom>
              <a:noFill/>
            </p:spPr>
            <p:txBody>
              <a:bodyPr wrap="square" rtlCol="0">
                <a:spAutoFit/>
              </a:bodyPr>
              <a:lstStyle/>
              <a:p>
                <a:r>
                  <a:rPr lang="en-US" dirty="0"/>
                  <a:t>W1,1 = 0.2</a:t>
                </a:r>
              </a:p>
            </p:txBody>
          </p:sp>
          <p:sp>
            <p:nvSpPr>
              <p:cNvPr id="23" name="TextBox 22">
                <a:extLst>
                  <a:ext uri="{FF2B5EF4-FFF2-40B4-BE49-F238E27FC236}">
                    <a16:creationId xmlns:a16="http://schemas.microsoft.com/office/drawing/2014/main" id="{5FFBBF75-A239-F52B-DAD5-073589B2081E}"/>
                  </a:ext>
                </a:extLst>
              </p:cNvPr>
              <p:cNvSpPr txBox="1"/>
              <p:nvPr/>
            </p:nvSpPr>
            <p:spPr>
              <a:xfrm>
                <a:off x="3667760" y="3490238"/>
                <a:ext cx="1239520" cy="369332"/>
              </a:xfrm>
              <a:prstGeom prst="rect">
                <a:avLst/>
              </a:prstGeom>
              <a:noFill/>
            </p:spPr>
            <p:txBody>
              <a:bodyPr wrap="square" rtlCol="0">
                <a:spAutoFit/>
              </a:bodyPr>
              <a:lstStyle/>
              <a:p>
                <a:r>
                  <a:rPr lang="en-US" dirty="0"/>
                  <a:t>W2,2 = 0.3</a:t>
                </a:r>
              </a:p>
            </p:txBody>
          </p:sp>
          <p:sp>
            <p:nvSpPr>
              <p:cNvPr id="24" name="TextBox 23">
                <a:extLst>
                  <a:ext uri="{FF2B5EF4-FFF2-40B4-BE49-F238E27FC236}">
                    <a16:creationId xmlns:a16="http://schemas.microsoft.com/office/drawing/2014/main" id="{6DCC72E2-D493-0E43-76FD-4A7912C051D5}"/>
                  </a:ext>
                </a:extLst>
              </p:cNvPr>
              <p:cNvSpPr txBox="1"/>
              <p:nvPr/>
            </p:nvSpPr>
            <p:spPr>
              <a:xfrm rot="1867227">
                <a:off x="4067911" y="2828953"/>
                <a:ext cx="1239520" cy="369332"/>
              </a:xfrm>
              <a:prstGeom prst="rect">
                <a:avLst/>
              </a:prstGeom>
              <a:noFill/>
            </p:spPr>
            <p:txBody>
              <a:bodyPr wrap="square" rtlCol="0">
                <a:spAutoFit/>
              </a:bodyPr>
              <a:lstStyle/>
              <a:p>
                <a:r>
                  <a:rPr lang="en-US" dirty="0"/>
                  <a:t>W1,2 = 0.3</a:t>
                </a:r>
              </a:p>
            </p:txBody>
          </p:sp>
          <p:sp>
            <p:nvSpPr>
              <p:cNvPr id="25" name="TextBox 24">
                <a:extLst>
                  <a:ext uri="{FF2B5EF4-FFF2-40B4-BE49-F238E27FC236}">
                    <a16:creationId xmlns:a16="http://schemas.microsoft.com/office/drawing/2014/main" id="{65ACE275-A2BC-5C53-9F7D-F0106D8874B2}"/>
                  </a:ext>
                </a:extLst>
              </p:cNvPr>
              <p:cNvSpPr txBox="1"/>
              <p:nvPr/>
            </p:nvSpPr>
            <p:spPr>
              <a:xfrm rot="19777593">
                <a:off x="2957120" y="2538578"/>
                <a:ext cx="1239520" cy="369332"/>
              </a:xfrm>
              <a:prstGeom prst="rect">
                <a:avLst/>
              </a:prstGeom>
              <a:noFill/>
            </p:spPr>
            <p:txBody>
              <a:bodyPr wrap="square" rtlCol="0">
                <a:spAutoFit/>
              </a:bodyPr>
              <a:lstStyle/>
              <a:p>
                <a:r>
                  <a:rPr lang="en-US" dirty="0"/>
                  <a:t>W2,1 = 0.2</a:t>
                </a:r>
              </a:p>
            </p:txBody>
          </p:sp>
          <p:sp>
            <p:nvSpPr>
              <p:cNvPr id="26" name="TextBox 25">
                <a:extLst>
                  <a:ext uri="{FF2B5EF4-FFF2-40B4-BE49-F238E27FC236}">
                    <a16:creationId xmlns:a16="http://schemas.microsoft.com/office/drawing/2014/main" id="{320EDAED-34B3-954C-F57C-607974EE5A75}"/>
                  </a:ext>
                </a:extLst>
              </p:cNvPr>
              <p:cNvSpPr txBox="1"/>
              <p:nvPr/>
            </p:nvSpPr>
            <p:spPr>
              <a:xfrm>
                <a:off x="6703021" y="1524000"/>
                <a:ext cx="1239520" cy="369332"/>
              </a:xfrm>
              <a:prstGeom prst="rect">
                <a:avLst/>
              </a:prstGeom>
              <a:noFill/>
            </p:spPr>
            <p:txBody>
              <a:bodyPr wrap="square" rtlCol="0">
                <a:spAutoFit/>
              </a:bodyPr>
              <a:lstStyle/>
              <a:p>
                <a:r>
                  <a:rPr lang="en-US" dirty="0"/>
                  <a:t>W1,3 = 0.3</a:t>
                </a:r>
              </a:p>
            </p:txBody>
          </p:sp>
          <p:sp>
            <p:nvSpPr>
              <p:cNvPr id="27" name="TextBox 26">
                <a:extLst>
                  <a:ext uri="{FF2B5EF4-FFF2-40B4-BE49-F238E27FC236}">
                    <a16:creationId xmlns:a16="http://schemas.microsoft.com/office/drawing/2014/main" id="{314C6EAE-D7F9-830B-9C0E-2ADA98194460}"/>
                  </a:ext>
                </a:extLst>
              </p:cNvPr>
              <p:cNvSpPr txBox="1"/>
              <p:nvPr/>
            </p:nvSpPr>
            <p:spPr>
              <a:xfrm>
                <a:off x="6936700" y="3075904"/>
                <a:ext cx="1239520" cy="369332"/>
              </a:xfrm>
              <a:prstGeom prst="rect">
                <a:avLst/>
              </a:prstGeom>
              <a:noFill/>
            </p:spPr>
            <p:txBody>
              <a:bodyPr wrap="square" rtlCol="0">
                <a:spAutoFit/>
              </a:bodyPr>
              <a:lstStyle/>
              <a:p>
                <a:r>
                  <a:rPr lang="en-US" dirty="0"/>
                  <a:t>W2,3 = 0.9</a:t>
                </a:r>
              </a:p>
            </p:txBody>
          </p:sp>
          <p:sp>
            <p:nvSpPr>
              <p:cNvPr id="29" name="TextBox 28">
                <a:extLst>
                  <a:ext uri="{FF2B5EF4-FFF2-40B4-BE49-F238E27FC236}">
                    <a16:creationId xmlns:a16="http://schemas.microsoft.com/office/drawing/2014/main" id="{05C006C2-3BE7-3CF8-232C-8DEC3D45EA0B}"/>
                  </a:ext>
                </a:extLst>
              </p:cNvPr>
              <p:cNvSpPr txBox="1"/>
              <p:nvPr/>
            </p:nvSpPr>
            <p:spPr>
              <a:xfrm>
                <a:off x="5703887" y="3859570"/>
                <a:ext cx="484428" cy="369332"/>
              </a:xfrm>
              <a:prstGeom prst="rect">
                <a:avLst/>
              </a:prstGeom>
              <a:noFill/>
            </p:spPr>
            <p:txBody>
              <a:bodyPr wrap="none" rtlCol="0">
                <a:spAutoFit/>
              </a:bodyPr>
              <a:lstStyle/>
              <a:p>
                <a:r>
                  <a:rPr lang="en-US" dirty="0"/>
                  <a:t>Y-4</a:t>
                </a:r>
              </a:p>
            </p:txBody>
          </p:sp>
        </p:gr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CEACD86-D299-3090-266F-57758B779173}"/>
                  </a:ext>
                </a:extLst>
              </p:cNvPr>
              <p:cNvSpPr txBox="1"/>
              <p:nvPr/>
            </p:nvSpPr>
            <p:spPr>
              <a:xfrm>
                <a:off x="447040" y="4236720"/>
                <a:ext cx="4348480" cy="1238159"/>
              </a:xfrm>
              <a:prstGeom prst="rect">
                <a:avLst/>
              </a:prstGeom>
              <a:noFill/>
            </p:spPr>
            <p:txBody>
              <a:bodyPr wrap="square" rtlCol="0">
                <a:spAutoFit/>
              </a:bodyPr>
              <a:lstStyle/>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a14:m>
                <a:endParaRPr lang="en-US" b="0" dirty="0"/>
              </a:p>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m:rPr>
                                <m:sty m:val="p"/>
                              </m:rPr>
                              <a:rPr lang="en-US" b="0" i="1"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d>
                          </m:e>
                        </m:d>
                      </m:den>
                    </m:f>
                  </m:oMath>
                </a14:m>
                <a:endParaRPr lang="en-US" b="0" dirty="0"/>
              </a:p>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d>
                  </m:oMath>
                </a14:m>
                <a:endParaRPr lang="en-US" dirty="0"/>
              </a:p>
            </p:txBody>
          </p:sp>
        </mc:Choice>
        <mc:Fallback xmlns="">
          <p:sp>
            <p:nvSpPr>
              <p:cNvPr id="33" name="TextBox 32">
                <a:extLst>
                  <a:ext uri="{FF2B5EF4-FFF2-40B4-BE49-F238E27FC236}">
                    <a16:creationId xmlns:a16="http://schemas.microsoft.com/office/drawing/2014/main" id="{3CEACD86-D299-3090-266F-57758B779173}"/>
                  </a:ext>
                </a:extLst>
              </p:cNvPr>
              <p:cNvSpPr txBox="1">
                <a:spLocks noRot="1" noChangeAspect="1" noMove="1" noResize="1" noEditPoints="1" noAdjustHandles="1" noChangeArrowheads="1" noChangeShapeType="1" noTextEdit="1"/>
              </p:cNvSpPr>
              <p:nvPr/>
            </p:nvSpPr>
            <p:spPr>
              <a:xfrm>
                <a:off x="447040" y="4236720"/>
                <a:ext cx="4348480" cy="1238159"/>
              </a:xfrm>
              <a:prstGeom prst="rect">
                <a:avLst/>
              </a:prstGeom>
              <a:blipFill>
                <a:blip r:embed="rId3"/>
                <a:stretch>
                  <a:fillRect l="-84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3056B34-84C2-A968-4FA1-49FCFFE042AC}"/>
                  </a:ext>
                </a:extLst>
              </p:cNvPr>
              <p:cNvSpPr txBox="1"/>
              <p:nvPr/>
            </p:nvSpPr>
            <p:spPr>
              <a:xfrm>
                <a:off x="3149600" y="4236720"/>
                <a:ext cx="8595360" cy="2360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1,1</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2,1</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=0.2∗0.35+0.2∗0.7=0.21</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−0.21</m:t>
                                  </m:r>
                                </m:sup>
                              </m:sSup>
                            </m:e>
                          </m:d>
                        </m:den>
                      </m:f>
                      <m:r>
                        <a:rPr lang="en-US" b="0" i="1" smtClean="0">
                          <a:latin typeface="Cambria Math" panose="02040503050406030204" pitchFamily="18" charset="0"/>
                        </a:rPr>
                        <m:t>=0.56</m:t>
                      </m:r>
                    </m:oMath>
                  </m:oMathPara>
                </a14:m>
                <a:endParaRPr lang="en-US" b="0" dirty="0"/>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d>
                          <m:dPr>
                            <m:begChr m:val="{"/>
                            <m:endChr m:val="}"/>
                            <m:ctrlPr>
                              <a:rPr lang="en-US" i="1">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2</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2</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0.</m:t>
                    </m:r>
                    <m:r>
                      <a:rPr lang="en-US" b="0" i="1" smtClean="0">
                        <a:latin typeface="Cambria Math" panose="02040503050406030204" pitchFamily="18" charset="0"/>
                      </a:rPr>
                      <m:t>7</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∗0.</m:t>
                    </m:r>
                    <m:r>
                      <a:rPr lang="en-US" b="0" i="1" smtClean="0">
                        <a:latin typeface="Cambria Math" panose="02040503050406030204" pitchFamily="18" charset="0"/>
                      </a:rPr>
                      <m:t>35</m:t>
                    </m:r>
                    <m:r>
                      <a:rPr lang="en-US" i="1">
                        <a:latin typeface="Cambria Math" panose="02040503050406030204" pitchFamily="18" charset="0"/>
                      </a:rPr>
                      <m:t>=</m:t>
                    </m:r>
                  </m:oMath>
                </a14:m>
                <a:r>
                  <a:rPr lang="en-US" dirty="0"/>
                  <a:t>0.315</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4</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d>
                            <m:dPr>
                              <m:begChr m:val="{"/>
                              <m:endChr m:val="}"/>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m:t>
                                  </m:r>
                                  <m:r>
                                    <a:rPr lang="en-US" b="0" i="1" smtClean="0">
                                      <a:latin typeface="Cambria Math" panose="02040503050406030204" pitchFamily="18" charset="0"/>
                                    </a:rPr>
                                    <m:t>315</m:t>
                                  </m:r>
                                </m:sup>
                              </m:sSup>
                            </m:e>
                          </m:d>
                        </m:den>
                      </m:f>
                    </m:oMath>
                  </m:oMathPara>
                </a14:m>
                <a:endParaRPr lang="en-US" dirty="0"/>
              </a:p>
              <a:p>
                <a:endParaRPr lang="en-US" b="0" dirty="0"/>
              </a:p>
              <a:p>
                <a:endParaRPr lang="en-US" dirty="0"/>
              </a:p>
            </p:txBody>
          </p:sp>
        </mc:Choice>
        <mc:Fallback xmlns="">
          <p:sp>
            <p:nvSpPr>
              <p:cNvPr id="34" name="TextBox 33">
                <a:extLst>
                  <a:ext uri="{FF2B5EF4-FFF2-40B4-BE49-F238E27FC236}">
                    <a16:creationId xmlns:a16="http://schemas.microsoft.com/office/drawing/2014/main" id="{83056B34-84C2-A968-4FA1-49FCFFE042AC}"/>
                  </a:ext>
                </a:extLst>
              </p:cNvPr>
              <p:cNvSpPr txBox="1">
                <a:spLocks noRot="1" noChangeAspect="1" noMove="1" noResize="1" noEditPoints="1" noAdjustHandles="1" noChangeArrowheads="1" noChangeShapeType="1" noTextEdit="1"/>
              </p:cNvSpPr>
              <p:nvPr/>
            </p:nvSpPr>
            <p:spPr>
              <a:xfrm>
                <a:off x="3149600" y="4236720"/>
                <a:ext cx="8595360" cy="23606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324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22098-97A8-383A-7817-19FD2E203DA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0DA0304-BCB7-BC97-9F89-50C69F61C178}"/>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grpSp>
        <p:nvGrpSpPr>
          <p:cNvPr id="31" name="Group 30">
            <a:extLst>
              <a:ext uri="{FF2B5EF4-FFF2-40B4-BE49-F238E27FC236}">
                <a16:creationId xmlns:a16="http://schemas.microsoft.com/office/drawing/2014/main" id="{CCA89F4F-CC17-BDCA-4504-9B8417BA1C2F}"/>
              </a:ext>
            </a:extLst>
          </p:cNvPr>
          <p:cNvGrpSpPr/>
          <p:nvPr/>
        </p:nvGrpSpPr>
        <p:grpSpPr>
          <a:xfrm>
            <a:off x="2401551" y="698141"/>
            <a:ext cx="8135580" cy="3224848"/>
            <a:chOff x="1636097" y="952141"/>
            <a:chExt cx="8135580" cy="3224848"/>
          </a:xfrm>
        </p:grpSpPr>
        <p:sp>
          <p:nvSpPr>
            <p:cNvPr id="28" name="TextBox 27">
              <a:extLst>
                <a:ext uri="{FF2B5EF4-FFF2-40B4-BE49-F238E27FC236}">
                  <a16:creationId xmlns:a16="http://schemas.microsoft.com/office/drawing/2014/main" id="{A7A4D6F8-02A5-97FA-451D-FB4C662BA301}"/>
                </a:ext>
              </a:extLst>
            </p:cNvPr>
            <p:cNvSpPr txBox="1"/>
            <p:nvPr/>
          </p:nvSpPr>
          <p:spPr>
            <a:xfrm>
              <a:off x="5703887" y="952141"/>
              <a:ext cx="484428" cy="369332"/>
            </a:xfrm>
            <a:prstGeom prst="rect">
              <a:avLst/>
            </a:prstGeom>
            <a:noFill/>
          </p:spPr>
          <p:txBody>
            <a:bodyPr wrap="none" rtlCol="0">
              <a:spAutoFit/>
            </a:bodyPr>
            <a:lstStyle/>
            <a:p>
              <a:r>
                <a:rPr lang="en-US" dirty="0"/>
                <a:t>Y-3</a:t>
              </a:r>
            </a:p>
          </p:txBody>
        </p:sp>
        <p:grpSp>
          <p:nvGrpSpPr>
            <p:cNvPr id="30" name="Group 29">
              <a:extLst>
                <a:ext uri="{FF2B5EF4-FFF2-40B4-BE49-F238E27FC236}">
                  <a16:creationId xmlns:a16="http://schemas.microsoft.com/office/drawing/2014/main" id="{9F8AC411-B2D4-C66D-942A-C376FAEAF3F5}"/>
                </a:ext>
              </a:extLst>
            </p:cNvPr>
            <p:cNvGrpSpPr/>
            <p:nvPr/>
          </p:nvGrpSpPr>
          <p:grpSpPr>
            <a:xfrm>
              <a:off x="1636097" y="1321473"/>
              <a:ext cx="8135580" cy="2855516"/>
              <a:chOff x="1554480" y="1373386"/>
              <a:chExt cx="8135580" cy="2855516"/>
            </a:xfrm>
          </p:grpSpPr>
          <p:sp>
            <p:nvSpPr>
              <p:cNvPr id="2" name="TextBox 1">
                <a:extLst>
                  <a:ext uri="{FF2B5EF4-FFF2-40B4-BE49-F238E27FC236}">
                    <a16:creationId xmlns:a16="http://schemas.microsoft.com/office/drawing/2014/main" id="{8B0F6598-26AB-69AE-8C3A-2F5E412E4585}"/>
                  </a:ext>
                </a:extLst>
              </p:cNvPr>
              <p:cNvSpPr txBox="1"/>
              <p:nvPr/>
            </p:nvSpPr>
            <p:spPr>
              <a:xfrm>
                <a:off x="1554480" y="1635760"/>
                <a:ext cx="1432560" cy="369332"/>
              </a:xfrm>
              <a:prstGeom prst="rect">
                <a:avLst/>
              </a:prstGeom>
              <a:solidFill>
                <a:schemeClr val="accent1">
                  <a:lumMod val="60000"/>
                  <a:lumOff val="40000"/>
                </a:schemeClr>
              </a:solidFill>
              <a:ln>
                <a:solidFill>
                  <a:srgbClr val="002060"/>
                </a:solidFill>
              </a:ln>
            </p:spPr>
            <p:txBody>
              <a:bodyPr wrap="square" rtlCol="0">
                <a:spAutoFit/>
              </a:bodyPr>
              <a:lstStyle/>
              <a:p>
                <a:pPr algn="ctr"/>
                <a:r>
                  <a:rPr lang="en-US" dirty="0"/>
                  <a:t>X_1 = 0.35</a:t>
                </a:r>
              </a:p>
            </p:txBody>
          </p:sp>
          <p:sp>
            <p:nvSpPr>
              <p:cNvPr id="3" name="TextBox 2">
                <a:extLst>
                  <a:ext uri="{FF2B5EF4-FFF2-40B4-BE49-F238E27FC236}">
                    <a16:creationId xmlns:a16="http://schemas.microsoft.com/office/drawing/2014/main" id="{35DCA15D-3BAF-DD2E-FC0D-F4C1267F872E}"/>
                  </a:ext>
                </a:extLst>
              </p:cNvPr>
              <p:cNvSpPr txBox="1"/>
              <p:nvPr/>
            </p:nvSpPr>
            <p:spPr>
              <a:xfrm>
                <a:off x="1554480" y="3117334"/>
                <a:ext cx="1432560" cy="369332"/>
              </a:xfrm>
              <a:prstGeom prst="rect">
                <a:avLst/>
              </a:prstGeom>
              <a:solidFill>
                <a:schemeClr val="accent1">
                  <a:lumMod val="60000"/>
                  <a:lumOff val="40000"/>
                </a:schemeClr>
              </a:solidFill>
              <a:ln>
                <a:solidFill>
                  <a:srgbClr val="002060"/>
                </a:solidFill>
              </a:ln>
            </p:spPr>
            <p:txBody>
              <a:bodyPr wrap="square" rtlCol="0">
                <a:spAutoFit/>
              </a:bodyPr>
              <a:lstStyle/>
              <a:p>
                <a:pPr algn="ctr"/>
                <a:r>
                  <a:rPr lang="en-US" dirty="0"/>
                  <a:t>X_2 = 0.7</a:t>
                </a:r>
              </a:p>
            </p:txBody>
          </p:sp>
          <p:sp>
            <p:nvSpPr>
              <p:cNvPr id="4" name="Oval 3">
                <a:extLst>
                  <a:ext uri="{FF2B5EF4-FFF2-40B4-BE49-F238E27FC236}">
                    <a16:creationId xmlns:a16="http://schemas.microsoft.com/office/drawing/2014/main" id="{BE888167-387D-1CFA-2E87-3F0F1461AC85}"/>
                  </a:ext>
                </a:extLst>
              </p:cNvPr>
              <p:cNvSpPr/>
              <p:nvPr/>
            </p:nvSpPr>
            <p:spPr>
              <a:xfrm>
                <a:off x="5422861" y="1373386"/>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H_1</a:t>
                </a:r>
              </a:p>
            </p:txBody>
          </p:sp>
          <p:sp>
            <p:nvSpPr>
              <p:cNvPr id="7" name="Oval 6">
                <a:extLst>
                  <a:ext uri="{FF2B5EF4-FFF2-40B4-BE49-F238E27FC236}">
                    <a16:creationId xmlns:a16="http://schemas.microsoft.com/office/drawing/2014/main" id="{0B196536-414A-438B-B761-AED4B47A9DB8}"/>
                  </a:ext>
                </a:extLst>
              </p:cNvPr>
              <p:cNvSpPr/>
              <p:nvPr/>
            </p:nvSpPr>
            <p:spPr>
              <a:xfrm>
                <a:off x="5422861" y="2911118"/>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H_2</a:t>
                </a:r>
              </a:p>
            </p:txBody>
          </p:sp>
          <p:sp>
            <p:nvSpPr>
              <p:cNvPr id="8" name="Oval 7">
                <a:extLst>
                  <a:ext uri="{FF2B5EF4-FFF2-40B4-BE49-F238E27FC236}">
                    <a16:creationId xmlns:a16="http://schemas.microsoft.com/office/drawing/2014/main" id="{91D6F61B-C47E-1134-81CD-FE363842F446}"/>
                  </a:ext>
                </a:extLst>
              </p:cNvPr>
              <p:cNvSpPr/>
              <p:nvPr/>
            </p:nvSpPr>
            <p:spPr>
              <a:xfrm>
                <a:off x="8643580" y="2017038"/>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O_3</a:t>
                </a:r>
              </a:p>
            </p:txBody>
          </p:sp>
          <p:cxnSp>
            <p:nvCxnSpPr>
              <p:cNvPr id="11" name="Straight Arrow Connector 10">
                <a:extLst>
                  <a:ext uri="{FF2B5EF4-FFF2-40B4-BE49-F238E27FC236}">
                    <a16:creationId xmlns:a16="http://schemas.microsoft.com/office/drawing/2014/main" id="{108DB50B-6084-AE0D-9A05-CBC8E31DDF75}"/>
                  </a:ext>
                </a:extLst>
              </p:cNvPr>
              <p:cNvCxnSpPr/>
              <p:nvPr/>
            </p:nvCxnSpPr>
            <p:spPr>
              <a:xfrm>
                <a:off x="3180080" y="1820426"/>
                <a:ext cx="2032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84B520D6-D906-8C6A-9F7C-16206274707E}"/>
                  </a:ext>
                </a:extLst>
              </p:cNvPr>
              <p:cNvCxnSpPr/>
              <p:nvPr/>
            </p:nvCxnSpPr>
            <p:spPr>
              <a:xfrm>
                <a:off x="3190240" y="2005092"/>
                <a:ext cx="2153920" cy="1112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3D55AB3-FF7D-0B2F-C552-AE32BBA83F2B}"/>
                  </a:ext>
                </a:extLst>
              </p:cNvPr>
              <p:cNvCxnSpPr>
                <a:cxnSpLocks/>
              </p:cNvCxnSpPr>
              <p:nvPr/>
            </p:nvCxnSpPr>
            <p:spPr>
              <a:xfrm flipV="1">
                <a:off x="3180080" y="2093853"/>
                <a:ext cx="2133600" cy="102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A6C94F-385F-A2E0-8548-C088D9388061}"/>
                  </a:ext>
                </a:extLst>
              </p:cNvPr>
              <p:cNvCxnSpPr/>
              <p:nvPr/>
            </p:nvCxnSpPr>
            <p:spPr>
              <a:xfrm>
                <a:off x="3251200" y="3378200"/>
                <a:ext cx="2032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3096383-88F3-F2A7-5DAD-6C9E531C173B}"/>
                  </a:ext>
                </a:extLst>
              </p:cNvPr>
              <p:cNvCxnSpPr>
                <a:cxnSpLocks/>
              </p:cNvCxnSpPr>
              <p:nvPr/>
            </p:nvCxnSpPr>
            <p:spPr>
              <a:xfrm>
                <a:off x="6469341" y="1820426"/>
                <a:ext cx="2174239" cy="54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8855BBC8-890D-A7E8-B89E-C6CA7B2A4A3B}"/>
                  </a:ext>
                </a:extLst>
              </p:cNvPr>
              <p:cNvCxnSpPr>
                <a:cxnSpLocks/>
              </p:cNvCxnSpPr>
              <p:nvPr/>
            </p:nvCxnSpPr>
            <p:spPr>
              <a:xfrm flipV="1">
                <a:off x="6469340" y="2590800"/>
                <a:ext cx="2174240" cy="760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03DD950E-16CA-B580-38C8-7D2A56B2B26A}"/>
                  </a:ext>
                </a:extLst>
              </p:cNvPr>
              <p:cNvSpPr txBox="1"/>
              <p:nvPr/>
            </p:nvSpPr>
            <p:spPr>
              <a:xfrm>
                <a:off x="3647440" y="1396862"/>
                <a:ext cx="1239520" cy="369332"/>
              </a:xfrm>
              <a:prstGeom prst="rect">
                <a:avLst/>
              </a:prstGeom>
              <a:noFill/>
            </p:spPr>
            <p:txBody>
              <a:bodyPr wrap="square" rtlCol="0">
                <a:spAutoFit/>
              </a:bodyPr>
              <a:lstStyle/>
              <a:p>
                <a:r>
                  <a:rPr lang="en-US" dirty="0"/>
                  <a:t>W1,1 = 0.2</a:t>
                </a:r>
              </a:p>
            </p:txBody>
          </p:sp>
          <p:sp>
            <p:nvSpPr>
              <p:cNvPr id="23" name="TextBox 22">
                <a:extLst>
                  <a:ext uri="{FF2B5EF4-FFF2-40B4-BE49-F238E27FC236}">
                    <a16:creationId xmlns:a16="http://schemas.microsoft.com/office/drawing/2014/main" id="{B35B3A93-FD71-56DF-D09D-92FA4D0C2347}"/>
                  </a:ext>
                </a:extLst>
              </p:cNvPr>
              <p:cNvSpPr txBox="1"/>
              <p:nvPr/>
            </p:nvSpPr>
            <p:spPr>
              <a:xfrm>
                <a:off x="3667760" y="3490238"/>
                <a:ext cx="1239520" cy="369332"/>
              </a:xfrm>
              <a:prstGeom prst="rect">
                <a:avLst/>
              </a:prstGeom>
              <a:noFill/>
            </p:spPr>
            <p:txBody>
              <a:bodyPr wrap="square" rtlCol="0">
                <a:spAutoFit/>
              </a:bodyPr>
              <a:lstStyle/>
              <a:p>
                <a:r>
                  <a:rPr lang="en-US" dirty="0"/>
                  <a:t>W2,2 = 0.3</a:t>
                </a:r>
              </a:p>
            </p:txBody>
          </p:sp>
          <p:sp>
            <p:nvSpPr>
              <p:cNvPr id="24" name="TextBox 23">
                <a:extLst>
                  <a:ext uri="{FF2B5EF4-FFF2-40B4-BE49-F238E27FC236}">
                    <a16:creationId xmlns:a16="http://schemas.microsoft.com/office/drawing/2014/main" id="{A6CE1C51-892E-CD81-76F7-D1BEC5DD1948}"/>
                  </a:ext>
                </a:extLst>
              </p:cNvPr>
              <p:cNvSpPr txBox="1"/>
              <p:nvPr/>
            </p:nvSpPr>
            <p:spPr>
              <a:xfrm rot="1867227">
                <a:off x="4067911" y="2828953"/>
                <a:ext cx="1239520" cy="369332"/>
              </a:xfrm>
              <a:prstGeom prst="rect">
                <a:avLst/>
              </a:prstGeom>
              <a:noFill/>
            </p:spPr>
            <p:txBody>
              <a:bodyPr wrap="square" rtlCol="0">
                <a:spAutoFit/>
              </a:bodyPr>
              <a:lstStyle/>
              <a:p>
                <a:r>
                  <a:rPr lang="en-US" dirty="0"/>
                  <a:t>W1,2 = 0.3</a:t>
                </a:r>
              </a:p>
            </p:txBody>
          </p:sp>
          <p:sp>
            <p:nvSpPr>
              <p:cNvPr id="25" name="TextBox 24">
                <a:extLst>
                  <a:ext uri="{FF2B5EF4-FFF2-40B4-BE49-F238E27FC236}">
                    <a16:creationId xmlns:a16="http://schemas.microsoft.com/office/drawing/2014/main" id="{91334353-6CA3-C33A-A40C-1FF45D94135A}"/>
                  </a:ext>
                </a:extLst>
              </p:cNvPr>
              <p:cNvSpPr txBox="1"/>
              <p:nvPr/>
            </p:nvSpPr>
            <p:spPr>
              <a:xfrm rot="19777593">
                <a:off x="2957120" y="2538578"/>
                <a:ext cx="1239520" cy="369332"/>
              </a:xfrm>
              <a:prstGeom prst="rect">
                <a:avLst/>
              </a:prstGeom>
              <a:noFill/>
            </p:spPr>
            <p:txBody>
              <a:bodyPr wrap="square" rtlCol="0">
                <a:spAutoFit/>
              </a:bodyPr>
              <a:lstStyle/>
              <a:p>
                <a:r>
                  <a:rPr lang="en-US" dirty="0"/>
                  <a:t>W2,1 = 0.2</a:t>
                </a:r>
              </a:p>
            </p:txBody>
          </p:sp>
          <p:sp>
            <p:nvSpPr>
              <p:cNvPr id="26" name="TextBox 25">
                <a:extLst>
                  <a:ext uri="{FF2B5EF4-FFF2-40B4-BE49-F238E27FC236}">
                    <a16:creationId xmlns:a16="http://schemas.microsoft.com/office/drawing/2014/main" id="{8236D43D-F7F8-4E90-D82F-0701A116C310}"/>
                  </a:ext>
                </a:extLst>
              </p:cNvPr>
              <p:cNvSpPr txBox="1"/>
              <p:nvPr/>
            </p:nvSpPr>
            <p:spPr>
              <a:xfrm>
                <a:off x="6703021" y="1524000"/>
                <a:ext cx="1239520" cy="369332"/>
              </a:xfrm>
              <a:prstGeom prst="rect">
                <a:avLst/>
              </a:prstGeom>
              <a:noFill/>
            </p:spPr>
            <p:txBody>
              <a:bodyPr wrap="square" rtlCol="0">
                <a:spAutoFit/>
              </a:bodyPr>
              <a:lstStyle/>
              <a:p>
                <a:r>
                  <a:rPr lang="en-US" dirty="0"/>
                  <a:t>W1,3 = 0.3</a:t>
                </a:r>
              </a:p>
            </p:txBody>
          </p:sp>
          <p:sp>
            <p:nvSpPr>
              <p:cNvPr id="27" name="TextBox 26">
                <a:extLst>
                  <a:ext uri="{FF2B5EF4-FFF2-40B4-BE49-F238E27FC236}">
                    <a16:creationId xmlns:a16="http://schemas.microsoft.com/office/drawing/2014/main" id="{C9D31755-276E-CA99-CCCE-EABD63E2581F}"/>
                  </a:ext>
                </a:extLst>
              </p:cNvPr>
              <p:cNvSpPr txBox="1"/>
              <p:nvPr/>
            </p:nvSpPr>
            <p:spPr>
              <a:xfrm>
                <a:off x="6936700" y="3075904"/>
                <a:ext cx="1239520" cy="369332"/>
              </a:xfrm>
              <a:prstGeom prst="rect">
                <a:avLst/>
              </a:prstGeom>
              <a:noFill/>
            </p:spPr>
            <p:txBody>
              <a:bodyPr wrap="square" rtlCol="0">
                <a:spAutoFit/>
              </a:bodyPr>
              <a:lstStyle/>
              <a:p>
                <a:r>
                  <a:rPr lang="en-US" dirty="0"/>
                  <a:t>W2,3 = 0.9</a:t>
                </a:r>
              </a:p>
            </p:txBody>
          </p:sp>
          <p:sp>
            <p:nvSpPr>
              <p:cNvPr id="29" name="TextBox 28">
                <a:extLst>
                  <a:ext uri="{FF2B5EF4-FFF2-40B4-BE49-F238E27FC236}">
                    <a16:creationId xmlns:a16="http://schemas.microsoft.com/office/drawing/2014/main" id="{B2AD02E8-3DCA-3904-6998-BE4EA5A2FCAB}"/>
                  </a:ext>
                </a:extLst>
              </p:cNvPr>
              <p:cNvSpPr txBox="1"/>
              <p:nvPr/>
            </p:nvSpPr>
            <p:spPr>
              <a:xfrm>
                <a:off x="5703887" y="3859570"/>
                <a:ext cx="484428" cy="369332"/>
              </a:xfrm>
              <a:prstGeom prst="rect">
                <a:avLst/>
              </a:prstGeom>
              <a:noFill/>
            </p:spPr>
            <p:txBody>
              <a:bodyPr wrap="none" rtlCol="0">
                <a:spAutoFit/>
              </a:bodyPr>
              <a:lstStyle/>
              <a:p>
                <a:r>
                  <a:rPr lang="en-US" dirty="0"/>
                  <a:t>Y-4</a:t>
                </a:r>
              </a:p>
            </p:txBody>
          </p:sp>
        </p:gr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E51B365-E8C9-98A8-53E9-A893DFE12182}"/>
                  </a:ext>
                </a:extLst>
              </p:cNvPr>
              <p:cNvSpPr txBox="1"/>
              <p:nvPr/>
            </p:nvSpPr>
            <p:spPr>
              <a:xfrm>
                <a:off x="447040" y="4236720"/>
                <a:ext cx="4348480" cy="1238159"/>
              </a:xfrm>
              <a:prstGeom prst="rect">
                <a:avLst/>
              </a:prstGeom>
              <a:noFill/>
            </p:spPr>
            <p:txBody>
              <a:bodyPr wrap="square" rtlCol="0">
                <a:spAutoFit/>
              </a:bodyPr>
              <a:lstStyle/>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a14:m>
                <a:endParaRPr lang="en-US" b="0" dirty="0"/>
              </a:p>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m:rPr>
                                <m:sty m:val="p"/>
                              </m:rPr>
                              <a:rPr lang="en-US" b="0" i="1"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d>
                          </m:e>
                        </m:d>
                      </m:den>
                    </m:f>
                  </m:oMath>
                </a14:m>
                <a:endParaRPr lang="en-US" b="0" dirty="0"/>
              </a:p>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d>
                  </m:oMath>
                </a14:m>
                <a:endParaRPr lang="en-US" dirty="0"/>
              </a:p>
            </p:txBody>
          </p:sp>
        </mc:Choice>
        <mc:Fallback xmlns="">
          <p:sp>
            <p:nvSpPr>
              <p:cNvPr id="33" name="TextBox 32">
                <a:extLst>
                  <a:ext uri="{FF2B5EF4-FFF2-40B4-BE49-F238E27FC236}">
                    <a16:creationId xmlns:a16="http://schemas.microsoft.com/office/drawing/2014/main" id="{DE51B365-E8C9-98A8-53E9-A893DFE12182}"/>
                  </a:ext>
                </a:extLst>
              </p:cNvPr>
              <p:cNvSpPr txBox="1">
                <a:spLocks noRot="1" noChangeAspect="1" noMove="1" noResize="1" noEditPoints="1" noAdjustHandles="1" noChangeArrowheads="1" noChangeShapeType="1" noTextEdit="1"/>
              </p:cNvSpPr>
              <p:nvPr/>
            </p:nvSpPr>
            <p:spPr>
              <a:xfrm>
                <a:off x="447040" y="4236720"/>
                <a:ext cx="4348480" cy="1238159"/>
              </a:xfrm>
              <a:prstGeom prst="rect">
                <a:avLst/>
              </a:prstGeom>
              <a:blipFill>
                <a:blip r:embed="rId3"/>
                <a:stretch>
                  <a:fillRect l="-84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82920D1-85AA-97DB-D96A-69CD0FBE8E8C}"/>
                  </a:ext>
                </a:extLst>
              </p:cNvPr>
              <p:cNvSpPr txBox="1"/>
              <p:nvPr/>
            </p:nvSpPr>
            <p:spPr>
              <a:xfrm>
                <a:off x="3149600" y="4236720"/>
                <a:ext cx="8595360" cy="18030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1,3</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2,3</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r>
                        <a:rPr lang="en-US" b="0" i="1" smtClean="0">
                          <a:latin typeface="Cambria Math" panose="02040503050406030204" pitchFamily="18" charset="0"/>
                        </a:rPr>
                        <m:t>=0.3∗0.57+0.9∗0.59=0.702</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−0.702</m:t>
                                  </m:r>
                                </m:sup>
                              </m:sSup>
                            </m:e>
                          </m:d>
                        </m:den>
                      </m:f>
                      <m:r>
                        <a:rPr lang="en-US" b="0" i="1" smtClean="0">
                          <a:latin typeface="Cambria Math" panose="02040503050406030204" pitchFamily="18" charset="0"/>
                        </a:rPr>
                        <m:t>=0.67</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𝐸𝑟𝑟𝑜𝑟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𝑡𝑎𝑟𝑔𝑒𝑡</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m:t>
                          </m:r>
                        </m:sub>
                      </m:sSub>
                      <m:r>
                        <a:rPr lang="en-US" b="0" i="1" smtClean="0">
                          <a:latin typeface="Cambria Math" panose="02040503050406030204" pitchFamily="18" charset="0"/>
                        </a:rPr>
                        <m:t>=0.5 −0.67=−0.17</m:t>
                      </m:r>
                    </m:oMath>
                  </m:oMathPara>
                </a14:m>
                <a:endParaRPr lang="en-US" dirty="0"/>
              </a:p>
              <a:p>
                <a:endParaRPr lang="en-US" b="0" dirty="0"/>
              </a:p>
              <a:p>
                <a:endParaRPr lang="en-US" dirty="0"/>
              </a:p>
            </p:txBody>
          </p:sp>
        </mc:Choice>
        <mc:Fallback xmlns="">
          <p:sp>
            <p:nvSpPr>
              <p:cNvPr id="34" name="TextBox 33">
                <a:extLst>
                  <a:ext uri="{FF2B5EF4-FFF2-40B4-BE49-F238E27FC236}">
                    <a16:creationId xmlns:a16="http://schemas.microsoft.com/office/drawing/2014/main" id="{C82920D1-85AA-97DB-D96A-69CD0FBE8E8C}"/>
                  </a:ext>
                </a:extLst>
              </p:cNvPr>
              <p:cNvSpPr txBox="1">
                <a:spLocks noRot="1" noChangeAspect="1" noMove="1" noResize="1" noEditPoints="1" noAdjustHandles="1" noChangeArrowheads="1" noChangeShapeType="1" noTextEdit="1"/>
              </p:cNvSpPr>
              <p:nvPr/>
            </p:nvSpPr>
            <p:spPr>
              <a:xfrm>
                <a:off x="3149600" y="4236720"/>
                <a:ext cx="8595360" cy="18030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931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99899" y="2693745"/>
            <a:ext cx="6192202" cy="1272389"/>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DEEP LEARNING COURSE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FALL 2024</a:t>
            </a:r>
          </a:p>
        </p:txBody>
      </p:sp>
      <p:sp>
        <p:nvSpPr>
          <p:cNvPr id="4" name="Rectangle 3"/>
          <p:cNvSpPr/>
          <p:nvPr/>
        </p:nvSpPr>
        <p:spPr>
          <a:xfrm>
            <a:off x="0" y="0"/>
            <a:ext cx="1219200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8107680" y="6263640"/>
            <a:ext cx="35204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Usman Khan, PhD</a:t>
            </a:r>
          </a:p>
        </p:txBody>
      </p:sp>
    </p:spTree>
    <p:extLst>
      <p:ext uri="{BB962C8B-B14F-4D97-AF65-F5344CB8AC3E}">
        <p14:creationId xmlns:p14="http://schemas.microsoft.com/office/powerpoint/2010/main" val="118864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B851D-4833-AC9D-0BA5-852635FABB6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EFC9353-B9CE-7955-6C17-D4CEA62328EE}"/>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grpSp>
        <p:nvGrpSpPr>
          <p:cNvPr id="31" name="Group 30">
            <a:extLst>
              <a:ext uri="{FF2B5EF4-FFF2-40B4-BE49-F238E27FC236}">
                <a16:creationId xmlns:a16="http://schemas.microsoft.com/office/drawing/2014/main" id="{57659C8E-F015-A871-1BD1-67259489333D}"/>
              </a:ext>
            </a:extLst>
          </p:cNvPr>
          <p:cNvGrpSpPr/>
          <p:nvPr/>
        </p:nvGrpSpPr>
        <p:grpSpPr>
          <a:xfrm>
            <a:off x="2401551" y="698141"/>
            <a:ext cx="8135580" cy="3224848"/>
            <a:chOff x="1636097" y="952141"/>
            <a:chExt cx="8135580" cy="3224848"/>
          </a:xfrm>
        </p:grpSpPr>
        <p:sp>
          <p:nvSpPr>
            <p:cNvPr id="28" name="TextBox 27">
              <a:extLst>
                <a:ext uri="{FF2B5EF4-FFF2-40B4-BE49-F238E27FC236}">
                  <a16:creationId xmlns:a16="http://schemas.microsoft.com/office/drawing/2014/main" id="{BFFB5F07-6D13-BA3E-4EC5-88E7BC72B3EA}"/>
                </a:ext>
              </a:extLst>
            </p:cNvPr>
            <p:cNvSpPr txBox="1"/>
            <p:nvPr/>
          </p:nvSpPr>
          <p:spPr>
            <a:xfrm>
              <a:off x="5703887" y="952141"/>
              <a:ext cx="484428" cy="369332"/>
            </a:xfrm>
            <a:prstGeom prst="rect">
              <a:avLst/>
            </a:prstGeom>
            <a:noFill/>
          </p:spPr>
          <p:txBody>
            <a:bodyPr wrap="none" rtlCol="0">
              <a:spAutoFit/>
            </a:bodyPr>
            <a:lstStyle/>
            <a:p>
              <a:r>
                <a:rPr lang="en-US" dirty="0"/>
                <a:t>Y-3</a:t>
              </a:r>
            </a:p>
          </p:txBody>
        </p:sp>
        <p:grpSp>
          <p:nvGrpSpPr>
            <p:cNvPr id="30" name="Group 29">
              <a:extLst>
                <a:ext uri="{FF2B5EF4-FFF2-40B4-BE49-F238E27FC236}">
                  <a16:creationId xmlns:a16="http://schemas.microsoft.com/office/drawing/2014/main" id="{5600BF7B-24F3-0802-4A19-AEA407380086}"/>
                </a:ext>
              </a:extLst>
            </p:cNvPr>
            <p:cNvGrpSpPr/>
            <p:nvPr/>
          </p:nvGrpSpPr>
          <p:grpSpPr>
            <a:xfrm>
              <a:off x="1636097" y="1321473"/>
              <a:ext cx="8135580" cy="2855516"/>
              <a:chOff x="1554480" y="1373386"/>
              <a:chExt cx="8135580" cy="2855516"/>
            </a:xfrm>
          </p:grpSpPr>
          <p:sp>
            <p:nvSpPr>
              <p:cNvPr id="2" name="TextBox 1">
                <a:extLst>
                  <a:ext uri="{FF2B5EF4-FFF2-40B4-BE49-F238E27FC236}">
                    <a16:creationId xmlns:a16="http://schemas.microsoft.com/office/drawing/2014/main" id="{22BF8E09-6B00-6CED-7556-1B0DC51752A9}"/>
                  </a:ext>
                </a:extLst>
              </p:cNvPr>
              <p:cNvSpPr txBox="1"/>
              <p:nvPr/>
            </p:nvSpPr>
            <p:spPr>
              <a:xfrm>
                <a:off x="1554480" y="1635760"/>
                <a:ext cx="1432560" cy="369332"/>
              </a:xfrm>
              <a:prstGeom prst="rect">
                <a:avLst/>
              </a:prstGeom>
              <a:solidFill>
                <a:schemeClr val="accent1">
                  <a:lumMod val="60000"/>
                  <a:lumOff val="40000"/>
                </a:schemeClr>
              </a:solidFill>
              <a:ln>
                <a:solidFill>
                  <a:srgbClr val="002060"/>
                </a:solidFill>
              </a:ln>
            </p:spPr>
            <p:txBody>
              <a:bodyPr wrap="square" rtlCol="0">
                <a:spAutoFit/>
              </a:bodyPr>
              <a:lstStyle/>
              <a:p>
                <a:pPr algn="ctr"/>
                <a:r>
                  <a:rPr lang="en-US" dirty="0"/>
                  <a:t>X_1 = 0.35</a:t>
                </a:r>
              </a:p>
            </p:txBody>
          </p:sp>
          <p:sp>
            <p:nvSpPr>
              <p:cNvPr id="3" name="TextBox 2">
                <a:extLst>
                  <a:ext uri="{FF2B5EF4-FFF2-40B4-BE49-F238E27FC236}">
                    <a16:creationId xmlns:a16="http://schemas.microsoft.com/office/drawing/2014/main" id="{3F868773-C892-A4D4-1685-4263B8CA4E0C}"/>
                  </a:ext>
                </a:extLst>
              </p:cNvPr>
              <p:cNvSpPr txBox="1"/>
              <p:nvPr/>
            </p:nvSpPr>
            <p:spPr>
              <a:xfrm>
                <a:off x="1554480" y="3117334"/>
                <a:ext cx="1432560" cy="369332"/>
              </a:xfrm>
              <a:prstGeom prst="rect">
                <a:avLst/>
              </a:prstGeom>
              <a:solidFill>
                <a:schemeClr val="accent1">
                  <a:lumMod val="60000"/>
                  <a:lumOff val="40000"/>
                </a:schemeClr>
              </a:solidFill>
              <a:ln>
                <a:solidFill>
                  <a:srgbClr val="002060"/>
                </a:solidFill>
              </a:ln>
            </p:spPr>
            <p:txBody>
              <a:bodyPr wrap="square" rtlCol="0">
                <a:spAutoFit/>
              </a:bodyPr>
              <a:lstStyle/>
              <a:p>
                <a:pPr algn="ctr"/>
                <a:r>
                  <a:rPr lang="en-US" dirty="0"/>
                  <a:t>X_2 = 0.7</a:t>
                </a:r>
              </a:p>
            </p:txBody>
          </p:sp>
          <p:sp>
            <p:nvSpPr>
              <p:cNvPr id="4" name="Oval 3">
                <a:extLst>
                  <a:ext uri="{FF2B5EF4-FFF2-40B4-BE49-F238E27FC236}">
                    <a16:creationId xmlns:a16="http://schemas.microsoft.com/office/drawing/2014/main" id="{7617E021-779C-73E4-1931-B735CC440063}"/>
                  </a:ext>
                </a:extLst>
              </p:cNvPr>
              <p:cNvSpPr/>
              <p:nvPr/>
            </p:nvSpPr>
            <p:spPr>
              <a:xfrm>
                <a:off x="5422861" y="1373386"/>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H_1</a:t>
                </a:r>
              </a:p>
            </p:txBody>
          </p:sp>
          <p:sp>
            <p:nvSpPr>
              <p:cNvPr id="7" name="Oval 6">
                <a:extLst>
                  <a:ext uri="{FF2B5EF4-FFF2-40B4-BE49-F238E27FC236}">
                    <a16:creationId xmlns:a16="http://schemas.microsoft.com/office/drawing/2014/main" id="{B8E5EE98-A060-BEC3-1CC4-B7AF1BD3E122}"/>
                  </a:ext>
                </a:extLst>
              </p:cNvPr>
              <p:cNvSpPr/>
              <p:nvPr/>
            </p:nvSpPr>
            <p:spPr>
              <a:xfrm>
                <a:off x="5422861" y="2911118"/>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H_2</a:t>
                </a:r>
              </a:p>
            </p:txBody>
          </p:sp>
          <p:sp>
            <p:nvSpPr>
              <p:cNvPr id="8" name="Oval 7">
                <a:extLst>
                  <a:ext uri="{FF2B5EF4-FFF2-40B4-BE49-F238E27FC236}">
                    <a16:creationId xmlns:a16="http://schemas.microsoft.com/office/drawing/2014/main" id="{F7CB6408-1476-80DE-65A1-4862BFD51682}"/>
                  </a:ext>
                </a:extLst>
              </p:cNvPr>
              <p:cNvSpPr/>
              <p:nvPr/>
            </p:nvSpPr>
            <p:spPr>
              <a:xfrm>
                <a:off x="8643580" y="2017038"/>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O_3</a:t>
                </a:r>
              </a:p>
            </p:txBody>
          </p:sp>
          <p:cxnSp>
            <p:nvCxnSpPr>
              <p:cNvPr id="11" name="Straight Arrow Connector 10">
                <a:extLst>
                  <a:ext uri="{FF2B5EF4-FFF2-40B4-BE49-F238E27FC236}">
                    <a16:creationId xmlns:a16="http://schemas.microsoft.com/office/drawing/2014/main" id="{D1EB9E49-B067-820F-55FE-346B51AA5564}"/>
                  </a:ext>
                </a:extLst>
              </p:cNvPr>
              <p:cNvCxnSpPr/>
              <p:nvPr/>
            </p:nvCxnSpPr>
            <p:spPr>
              <a:xfrm>
                <a:off x="3180080" y="1820426"/>
                <a:ext cx="2032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DC8FB654-C6DC-8620-AC8F-FEF02E8A9437}"/>
                  </a:ext>
                </a:extLst>
              </p:cNvPr>
              <p:cNvCxnSpPr/>
              <p:nvPr/>
            </p:nvCxnSpPr>
            <p:spPr>
              <a:xfrm>
                <a:off x="3190240" y="2005092"/>
                <a:ext cx="2153920" cy="1112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6CD4DE-26CD-4FF8-80EC-0F9555A9B1AA}"/>
                  </a:ext>
                </a:extLst>
              </p:cNvPr>
              <p:cNvCxnSpPr>
                <a:cxnSpLocks/>
              </p:cNvCxnSpPr>
              <p:nvPr/>
            </p:nvCxnSpPr>
            <p:spPr>
              <a:xfrm flipV="1">
                <a:off x="3180080" y="2093853"/>
                <a:ext cx="2133600" cy="102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4C1F7-0DAE-9214-609D-FE3C93D0DEA6}"/>
                  </a:ext>
                </a:extLst>
              </p:cNvPr>
              <p:cNvCxnSpPr/>
              <p:nvPr/>
            </p:nvCxnSpPr>
            <p:spPr>
              <a:xfrm>
                <a:off x="3251200" y="3378200"/>
                <a:ext cx="2032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B196E158-5C31-1AF1-2814-200D316AD063}"/>
                  </a:ext>
                </a:extLst>
              </p:cNvPr>
              <p:cNvCxnSpPr>
                <a:cxnSpLocks/>
              </p:cNvCxnSpPr>
              <p:nvPr/>
            </p:nvCxnSpPr>
            <p:spPr>
              <a:xfrm>
                <a:off x="6469341" y="1820426"/>
                <a:ext cx="2174239" cy="54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F9C70C33-40DE-784D-1710-16882305A2B8}"/>
                  </a:ext>
                </a:extLst>
              </p:cNvPr>
              <p:cNvCxnSpPr>
                <a:cxnSpLocks/>
              </p:cNvCxnSpPr>
              <p:nvPr/>
            </p:nvCxnSpPr>
            <p:spPr>
              <a:xfrm flipV="1">
                <a:off x="6469340" y="2590800"/>
                <a:ext cx="2174240" cy="760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8D6AFF38-376A-FC4E-7988-47E3A2FF534C}"/>
                  </a:ext>
                </a:extLst>
              </p:cNvPr>
              <p:cNvSpPr txBox="1"/>
              <p:nvPr/>
            </p:nvSpPr>
            <p:spPr>
              <a:xfrm>
                <a:off x="3647440" y="1396862"/>
                <a:ext cx="1239520" cy="369332"/>
              </a:xfrm>
              <a:prstGeom prst="rect">
                <a:avLst/>
              </a:prstGeom>
              <a:noFill/>
            </p:spPr>
            <p:txBody>
              <a:bodyPr wrap="square" rtlCol="0">
                <a:spAutoFit/>
              </a:bodyPr>
              <a:lstStyle/>
              <a:p>
                <a:r>
                  <a:rPr lang="en-US" dirty="0"/>
                  <a:t>W1,1 = 0.2</a:t>
                </a:r>
              </a:p>
            </p:txBody>
          </p:sp>
          <p:sp>
            <p:nvSpPr>
              <p:cNvPr id="23" name="TextBox 22">
                <a:extLst>
                  <a:ext uri="{FF2B5EF4-FFF2-40B4-BE49-F238E27FC236}">
                    <a16:creationId xmlns:a16="http://schemas.microsoft.com/office/drawing/2014/main" id="{18E78492-29F7-DA97-2C9A-4C852AADCDA1}"/>
                  </a:ext>
                </a:extLst>
              </p:cNvPr>
              <p:cNvSpPr txBox="1"/>
              <p:nvPr/>
            </p:nvSpPr>
            <p:spPr>
              <a:xfrm>
                <a:off x="3667760" y="3490238"/>
                <a:ext cx="1239520" cy="369332"/>
              </a:xfrm>
              <a:prstGeom prst="rect">
                <a:avLst/>
              </a:prstGeom>
              <a:noFill/>
            </p:spPr>
            <p:txBody>
              <a:bodyPr wrap="square" rtlCol="0">
                <a:spAutoFit/>
              </a:bodyPr>
              <a:lstStyle/>
              <a:p>
                <a:r>
                  <a:rPr lang="en-US" dirty="0"/>
                  <a:t>W2,2 = 0.3</a:t>
                </a:r>
              </a:p>
            </p:txBody>
          </p:sp>
          <p:sp>
            <p:nvSpPr>
              <p:cNvPr id="24" name="TextBox 23">
                <a:extLst>
                  <a:ext uri="{FF2B5EF4-FFF2-40B4-BE49-F238E27FC236}">
                    <a16:creationId xmlns:a16="http://schemas.microsoft.com/office/drawing/2014/main" id="{8F018BC6-5387-D139-5565-FBC21F209523}"/>
                  </a:ext>
                </a:extLst>
              </p:cNvPr>
              <p:cNvSpPr txBox="1"/>
              <p:nvPr/>
            </p:nvSpPr>
            <p:spPr>
              <a:xfrm rot="1867227">
                <a:off x="4067911" y="2828953"/>
                <a:ext cx="1239520" cy="369332"/>
              </a:xfrm>
              <a:prstGeom prst="rect">
                <a:avLst/>
              </a:prstGeom>
              <a:noFill/>
            </p:spPr>
            <p:txBody>
              <a:bodyPr wrap="square" rtlCol="0">
                <a:spAutoFit/>
              </a:bodyPr>
              <a:lstStyle/>
              <a:p>
                <a:r>
                  <a:rPr lang="en-US" dirty="0"/>
                  <a:t>W1,2 = 0.3</a:t>
                </a:r>
              </a:p>
            </p:txBody>
          </p:sp>
          <p:sp>
            <p:nvSpPr>
              <p:cNvPr id="25" name="TextBox 24">
                <a:extLst>
                  <a:ext uri="{FF2B5EF4-FFF2-40B4-BE49-F238E27FC236}">
                    <a16:creationId xmlns:a16="http://schemas.microsoft.com/office/drawing/2014/main" id="{D2448E97-220A-80CD-4DB9-D832339A232C}"/>
                  </a:ext>
                </a:extLst>
              </p:cNvPr>
              <p:cNvSpPr txBox="1"/>
              <p:nvPr/>
            </p:nvSpPr>
            <p:spPr>
              <a:xfrm rot="19777593">
                <a:off x="2957120" y="2538578"/>
                <a:ext cx="1239520" cy="369332"/>
              </a:xfrm>
              <a:prstGeom prst="rect">
                <a:avLst/>
              </a:prstGeom>
              <a:noFill/>
            </p:spPr>
            <p:txBody>
              <a:bodyPr wrap="square" rtlCol="0">
                <a:spAutoFit/>
              </a:bodyPr>
              <a:lstStyle/>
              <a:p>
                <a:r>
                  <a:rPr lang="en-US" dirty="0"/>
                  <a:t>W2,1 = 0.2</a:t>
                </a:r>
              </a:p>
            </p:txBody>
          </p:sp>
          <p:sp>
            <p:nvSpPr>
              <p:cNvPr id="26" name="TextBox 25">
                <a:extLst>
                  <a:ext uri="{FF2B5EF4-FFF2-40B4-BE49-F238E27FC236}">
                    <a16:creationId xmlns:a16="http://schemas.microsoft.com/office/drawing/2014/main" id="{B6139719-4514-BCA6-EC67-D406183DC0B4}"/>
                  </a:ext>
                </a:extLst>
              </p:cNvPr>
              <p:cNvSpPr txBox="1"/>
              <p:nvPr/>
            </p:nvSpPr>
            <p:spPr>
              <a:xfrm>
                <a:off x="6703021" y="1524000"/>
                <a:ext cx="1239520" cy="369332"/>
              </a:xfrm>
              <a:prstGeom prst="rect">
                <a:avLst/>
              </a:prstGeom>
              <a:noFill/>
            </p:spPr>
            <p:txBody>
              <a:bodyPr wrap="square" rtlCol="0">
                <a:spAutoFit/>
              </a:bodyPr>
              <a:lstStyle/>
              <a:p>
                <a:r>
                  <a:rPr lang="en-US" dirty="0"/>
                  <a:t>W1,3 = 0.3</a:t>
                </a:r>
              </a:p>
            </p:txBody>
          </p:sp>
          <p:sp>
            <p:nvSpPr>
              <p:cNvPr id="27" name="TextBox 26">
                <a:extLst>
                  <a:ext uri="{FF2B5EF4-FFF2-40B4-BE49-F238E27FC236}">
                    <a16:creationId xmlns:a16="http://schemas.microsoft.com/office/drawing/2014/main" id="{BCA318C9-2C9D-273F-CEEC-89A85702534A}"/>
                  </a:ext>
                </a:extLst>
              </p:cNvPr>
              <p:cNvSpPr txBox="1"/>
              <p:nvPr/>
            </p:nvSpPr>
            <p:spPr>
              <a:xfrm>
                <a:off x="6936700" y="3075904"/>
                <a:ext cx="1239520" cy="369332"/>
              </a:xfrm>
              <a:prstGeom prst="rect">
                <a:avLst/>
              </a:prstGeom>
              <a:noFill/>
            </p:spPr>
            <p:txBody>
              <a:bodyPr wrap="square" rtlCol="0">
                <a:spAutoFit/>
              </a:bodyPr>
              <a:lstStyle/>
              <a:p>
                <a:r>
                  <a:rPr lang="en-US" dirty="0"/>
                  <a:t>W2,3 = 0.9</a:t>
                </a:r>
              </a:p>
            </p:txBody>
          </p:sp>
          <p:sp>
            <p:nvSpPr>
              <p:cNvPr id="29" name="TextBox 28">
                <a:extLst>
                  <a:ext uri="{FF2B5EF4-FFF2-40B4-BE49-F238E27FC236}">
                    <a16:creationId xmlns:a16="http://schemas.microsoft.com/office/drawing/2014/main" id="{CC0EB987-939B-EE67-BF78-613047834664}"/>
                  </a:ext>
                </a:extLst>
              </p:cNvPr>
              <p:cNvSpPr txBox="1"/>
              <p:nvPr/>
            </p:nvSpPr>
            <p:spPr>
              <a:xfrm>
                <a:off x="5703887" y="3859570"/>
                <a:ext cx="484428" cy="369332"/>
              </a:xfrm>
              <a:prstGeom prst="rect">
                <a:avLst/>
              </a:prstGeom>
              <a:noFill/>
            </p:spPr>
            <p:txBody>
              <a:bodyPr wrap="none" rtlCol="0">
                <a:spAutoFit/>
              </a:bodyPr>
              <a:lstStyle/>
              <a:p>
                <a:r>
                  <a:rPr lang="en-US" dirty="0"/>
                  <a:t>Y-4</a:t>
                </a:r>
              </a:p>
            </p:txBody>
          </p:sp>
        </p:gr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8AF5E88-0EE7-48B2-D6E2-85E5D8B464CD}"/>
                  </a:ext>
                </a:extLst>
              </p:cNvPr>
              <p:cNvSpPr txBox="1"/>
              <p:nvPr/>
            </p:nvSpPr>
            <p:spPr>
              <a:xfrm>
                <a:off x="447040" y="4236720"/>
                <a:ext cx="4348480" cy="1238159"/>
              </a:xfrm>
              <a:prstGeom prst="rect">
                <a:avLst/>
              </a:prstGeom>
              <a:noFill/>
            </p:spPr>
            <p:txBody>
              <a:bodyPr wrap="square" rtlCol="0">
                <a:spAutoFit/>
              </a:bodyPr>
              <a:lstStyle/>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a14:m>
                <a:endParaRPr lang="en-US" b="0" dirty="0"/>
              </a:p>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m:rPr>
                                <m:sty m:val="p"/>
                              </m:rPr>
                              <a:rPr lang="en-US" b="0" i="1"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d>
                          </m:e>
                        </m:d>
                      </m:den>
                    </m:f>
                  </m:oMath>
                </a14:m>
                <a:endParaRPr lang="en-US" b="0" dirty="0"/>
              </a:p>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d>
                  </m:oMath>
                </a14:m>
                <a:endParaRPr lang="en-US" dirty="0"/>
              </a:p>
            </p:txBody>
          </p:sp>
        </mc:Choice>
        <mc:Fallback xmlns="">
          <p:sp>
            <p:nvSpPr>
              <p:cNvPr id="33" name="TextBox 32">
                <a:extLst>
                  <a:ext uri="{FF2B5EF4-FFF2-40B4-BE49-F238E27FC236}">
                    <a16:creationId xmlns:a16="http://schemas.microsoft.com/office/drawing/2014/main" id="{C8AF5E88-0EE7-48B2-D6E2-85E5D8B464CD}"/>
                  </a:ext>
                </a:extLst>
              </p:cNvPr>
              <p:cNvSpPr txBox="1">
                <a:spLocks noRot="1" noChangeAspect="1" noMove="1" noResize="1" noEditPoints="1" noAdjustHandles="1" noChangeArrowheads="1" noChangeShapeType="1" noTextEdit="1"/>
              </p:cNvSpPr>
              <p:nvPr/>
            </p:nvSpPr>
            <p:spPr>
              <a:xfrm>
                <a:off x="447040" y="4236720"/>
                <a:ext cx="4348480" cy="1238159"/>
              </a:xfrm>
              <a:prstGeom prst="rect">
                <a:avLst/>
              </a:prstGeom>
              <a:blipFill>
                <a:blip r:embed="rId3"/>
                <a:stretch>
                  <a:fillRect l="-84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7BE0218-D383-CDE2-ED7B-CEDBA4ABD530}"/>
                  </a:ext>
                </a:extLst>
              </p:cNvPr>
              <p:cNvSpPr txBox="1"/>
              <p:nvPr/>
            </p:nvSpPr>
            <p:spPr>
              <a:xfrm>
                <a:off x="3149600" y="4236720"/>
                <a:ext cx="8595360" cy="24524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𝑤</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𝑗</m:t>
                          </m:r>
                        </m:sub>
                      </m:sSub>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m:t>
                              </m:r>
                            </m:sub>
                          </m:sSub>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𝑡𝑔𝑡</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m:t>
                              </m:r>
                            </m:sub>
                          </m:sSub>
                        </m:e>
                      </m:d>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5</m:t>
                          </m:r>
                        </m:sub>
                      </m:sSub>
                      <m:r>
                        <a:rPr lang="en-US" b="0" i="1" smtClean="0">
                          <a:latin typeface="Cambria Math" panose="02040503050406030204" pitchFamily="18" charset="0"/>
                        </a:rPr>
                        <m:t>=0.67 ∗</m:t>
                      </m:r>
                      <m:d>
                        <m:dPr>
                          <m:ctrlPr>
                            <a:rPr lang="en-US" b="0" i="1" smtClean="0">
                              <a:latin typeface="Cambria Math" panose="02040503050406030204" pitchFamily="18" charset="0"/>
                            </a:rPr>
                          </m:ctrlPr>
                        </m:dPr>
                        <m:e>
                          <m:r>
                            <a:rPr lang="en-US" b="0" i="1" smtClean="0">
                              <a:latin typeface="Cambria Math" panose="02040503050406030204" pitchFamily="18" charset="0"/>
                            </a:rPr>
                            <m:t>1−0.67</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−0.17</m:t>
                          </m:r>
                        </m:e>
                      </m:d>
                      <m:r>
                        <a:rPr lang="en-US" b="0" i="1" smtClean="0">
                          <a:latin typeface="Cambria Math" panose="02040503050406030204" pitchFamily="18" charset="0"/>
                        </a:rPr>
                        <m:t>=−0.0316</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2,3</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5</m:t>
                              </m:r>
                            </m:sub>
                          </m:sSub>
                        </m:e>
                      </m:d>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4</m:t>
                          </m:r>
                        </m:sub>
                      </m:sSub>
                      <m:r>
                        <a:rPr lang="en-US" b="0" i="1" smtClean="0">
                          <a:latin typeface="Cambria Math" panose="02040503050406030204" pitchFamily="18" charset="0"/>
                        </a:rPr>
                        <m:t>=0.59∗</m:t>
                      </m:r>
                      <m:d>
                        <m:dPr>
                          <m:ctrlPr>
                            <a:rPr lang="en-US" b="0" i="1" smtClean="0">
                              <a:latin typeface="Cambria Math" panose="02040503050406030204" pitchFamily="18" charset="0"/>
                            </a:rPr>
                          </m:ctrlPr>
                        </m:dPr>
                        <m:e>
                          <m:r>
                            <a:rPr lang="en-US" b="0" i="1" smtClean="0">
                              <a:latin typeface="Cambria Math" panose="02040503050406030204" pitchFamily="18" charset="0"/>
                            </a:rPr>
                            <m:t>1−0.59</m:t>
                          </m:r>
                        </m:e>
                      </m:d>
                      <m:r>
                        <a:rPr lang="en-US" b="0" i="1" smtClean="0">
                          <a:latin typeface="Cambria Math" panose="02040503050406030204" pitchFamily="18" charset="0"/>
                        </a:rPr>
                        <m:t>∗(0.9∗−0.0375)</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,3</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5</m:t>
                              </m:r>
                            </m:sub>
                          </m:sSub>
                        </m:e>
                      </m:d>
                    </m:oMath>
                  </m:oMathPara>
                </a14:m>
                <a:endParaRPr lang="en-US" dirty="0"/>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b="0" i="1" smtClean="0">
                            <a:latin typeface="Cambria Math" panose="02040503050406030204" pitchFamily="18" charset="0"/>
                          </a:rPr>
                          <m:t>3</m:t>
                        </m:r>
                      </m:sub>
                    </m:sSub>
                    <m:r>
                      <a:rPr lang="en-US" i="1">
                        <a:latin typeface="Cambria Math" panose="02040503050406030204" pitchFamily="18" charset="0"/>
                      </a:rPr>
                      <m:t>=0.5</m:t>
                    </m:r>
                    <m:r>
                      <a:rPr lang="en-US" b="0" i="1" smtClean="0">
                        <a:latin typeface="Cambria Math" panose="02040503050406030204" pitchFamily="18" charset="0"/>
                      </a:rPr>
                      <m:t>6</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1−0.5</m:t>
                        </m:r>
                        <m:r>
                          <a:rPr lang="en-US" b="0" i="1" smtClean="0">
                            <a:latin typeface="Cambria Math" panose="02040503050406030204" pitchFamily="18" charset="0"/>
                          </a:rPr>
                          <m:t>6</m:t>
                        </m:r>
                      </m:e>
                    </m:d>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∗−0.03</m:t>
                    </m:r>
                    <m:r>
                      <a:rPr lang="en-US" b="0" i="1" smtClean="0">
                        <a:latin typeface="Cambria Math" panose="02040503050406030204" pitchFamily="18" charset="0"/>
                      </a:rPr>
                      <m:t>16</m:t>
                    </m:r>
                    <m:r>
                      <a:rPr lang="en-US" i="1">
                        <a:latin typeface="Cambria Math" panose="02040503050406030204" pitchFamily="18" charset="0"/>
                      </a:rPr>
                      <m:t>)</m:t>
                    </m:r>
                  </m:oMath>
                </a14:m>
                <a:r>
                  <a:rPr lang="en-US" dirty="0"/>
                  <a:t> = -0.0027</a:t>
                </a:r>
              </a:p>
              <a:p>
                <a:endParaRPr lang="en-US" dirty="0"/>
              </a:p>
            </p:txBody>
          </p:sp>
        </mc:Choice>
        <mc:Fallback xmlns="">
          <p:sp>
            <p:nvSpPr>
              <p:cNvPr id="34" name="TextBox 33">
                <a:extLst>
                  <a:ext uri="{FF2B5EF4-FFF2-40B4-BE49-F238E27FC236}">
                    <a16:creationId xmlns:a16="http://schemas.microsoft.com/office/drawing/2014/main" id="{C7BE0218-D383-CDE2-ED7B-CEDBA4ABD530}"/>
                  </a:ext>
                </a:extLst>
              </p:cNvPr>
              <p:cNvSpPr txBox="1">
                <a:spLocks noRot="1" noChangeAspect="1" noMove="1" noResize="1" noEditPoints="1" noAdjustHandles="1" noChangeArrowheads="1" noChangeShapeType="1" noTextEdit="1"/>
              </p:cNvSpPr>
              <p:nvPr/>
            </p:nvSpPr>
            <p:spPr>
              <a:xfrm>
                <a:off x="3149600" y="4236720"/>
                <a:ext cx="8595360" cy="245246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7FC961-20CF-9435-C596-701588F61806}"/>
                  </a:ext>
                </a:extLst>
              </p:cNvPr>
              <p:cNvSpPr txBox="1"/>
              <p:nvPr/>
            </p:nvSpPr>
            <p:spPr>
              <a:xfrm>
                <a:off x="9490651" y="1280275"/>
                <a:ext cx="1849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𝛿</m:t>
                          </m:r>
                        </m:e>
                        <m:sub>
                          <m:r>
                            <a:rPr lang="en-US" b="0" i="1" smtClean="0">
                              <a:solidFill>
                                <a:srgbClr val="FF0000"/>
                              </a:solidFill>
                              <a:latin typeface="Cambria Math" panose="02040503050406030204" pitchFamily="18" charset="0"/>
                            </a:rPr>
                            <m:t>5</m:t>
                          </m:r>
                        </m:sub>
                      </m:sSub>
                      <m:r>
                        <a:rPr lang="en-US" b="0" i="1" smtClean="0">
                          <a:solidFill>
                            <a:srgbClr val="FF0000"/>
                          </a:solidFill>
                          <a:latin typeface="Cambria Math" panose="02040503050406030204" pitchFamily="18" charset="0"/>
                        </a:rPr>
                        <m:t>=−0.0316</m:t>
                      </m:r>
                    </m:oMath>
                  </m:oMathPara>
                </a14:m>
                <a:endParaRPr lang="en-US" dirty="0">
                  <a:solidFill>
                    <a:srgbClr val="FF0000"/>
                  </a:solidFill>
                </a:endParaRPr>
              </a:p>
            </p:txBody>
          </p:sp>
        </mc:Choice>
        <mc:Fallback xmlns="">
          <p:sp>
            <p:nvSpPr>
              <p:cNvPr id="6" name="TextBox 5">
                <a:extLst>
                  <a:ext uri="{FF2B5EF4-FFF2-40B4-BE49-F238E27FC236}">
                    <a16:creationId xmlns:a16="http://schemas.microsoft.com/office/drawing/2014/main" id="{927FC961-20CF-9435-C596-701588F61806}"/>
                  </a:ext>
                </a:extLst>
              </p:cNvPr>
              <p:cNvSpPr txBox="1">
                <a:spLocks noRot="1" noChangeAspect="1" noMove="1" noResize="1" noEditPoints="1" noAdjustHandles="1" noChangeArrowheads="1" noChangeShapeType="1" noTextEdit="1"/>
              </p:cNvSpPr>
              <p:nvPr/>
            </p:nvSpPr>
            <p:spPr>
              <a:xfrm>
                <a:off x="9490651" y="1280275"/>
                <a:ext cx="184912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4AEA59-9DB6-9088-766C-C0568598CE23}"/>
                  </a:ext>
                </a:extLst>
              </p:cNvPr>
              <p:cNvSpPr txBox="1"/>
              <p:nvPr/>
            </p:nvSpPr>
            <p:spPr>
              <a:xfrm>
                <a:off x="6793172" y="740962"/>
                <a:ext cx="1849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𝛿</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=−0.0027</m:t>
                      </m:r>
                    </m:oMath>
                  </m:oMathPara>
                </a14:m>
                <a:endParaRPr lang="en-US" dirty="0">
                  <a:solidFill>
                    <a:srgbClr val="FF0000"/>
                  </a:solidFill>
                </a:endParaRPr>
              </a:p>
            </p:txBody>
          </p:sp>
        </mc:Choice>
        <mc:Fallback xmlns="">
          <p:sp>
            <p:nvSpPr>
              <p:cNvPr id="9" name="TextBox 8">
                <a:extLst>
                  <a:ext uri="{FF2B5EF4-FFF2-40B4-BE49-F238E27FC236}">
                    <a16:creationId xmlns:a16="http://schemas.microsoft.com/office/drawing/2014/main" id="{564AEA59-9DB6-9088-766C-C0568598CE23}"/>
                  </a:ext>
                </a:extLst>
              </p:cNvPr>
              <p:cNvSpPr txBox="1">
                <a:spLocks noRot="1" noChangeAspect="1" noMove="1" noResize="1" noEditPoints="1" noAdjustHandles="1" noChangeArrowheads="1" noChangeShapeType="1" noTextEdit="1"/>
              </p:cNvSpPr>
              <p:nvPr/>
            </p:nvSpPr>
            <p:spPr>
              <a:xfrm>
                <a:off x="6793172" y="740962"/>
                <a:ext cx="184912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ADA491-A707-41AA-355E-E327A47BEF4C}"/>
                  </a:ext>
                </a:extLst>
              </p:cNvPr>
              <p:cNvSpPr txBox="1"/>
              <p:nvPr/>
            </p:nvSpPr>
            <p:spPr>
              <a:xfrm>
                <a:off x="6220342" y="2235873"/>
                <a:ext cx="1849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𝛿</m:t>
                          </m:r>
                        </m:e>
                        <m:sub>
                          <m:r>
                            <a:rPr lang="en-US" b="0" i="1" smtClean="0">
                              <a:solidFill>
                                <a:srgbClr val="FF0000"/>
                              </a:solidFill>
                              <a:latin typeface="Cambria Math" panose="02040503050406030204" pitchFamily="18" charset="0"/>
                            </a:rPr>
                            <m:t>4</m:t>
                          </m:r>
                        </m:sub>
                      </m:sSub>
                    </m:oMath>
                  </m:oMathPara>
                </a14:m>
                <a:endParaRPr lang="en-US" dirty="0">
                  <a:solidFill>
                    <a:srgbClr val="FF0000"/>
                  </a:solidFill>
                </a:endParaRPr>
              </a:p>
            </p:txBody>
          </p:sp>
        </mc:Choice>
        <mc:Fallback xmlns="">
          <p:sp>
            <p:nvSpPr>
              <p:cNvPr id="10" name="TextBox 9">
                <a:extLst>
                  <a:ext uri="{FF2B5EF4-FFF2-40B4-BE49-F238E27FC236}">
                    <a16:creationId xmlns:a16="http://schemas.microsoft.com/office/drawing/2014/main" id="{42ADA491-A707-41AA-355E-E327A47BEF4C}"/>
                  </a:ext>
                </a:extLst>
              </p:cNvPr>
              <p:cNvSpPr txBox="1">
                <a:spLocks noRot="1" noChangeAspect="1" noMove="1" noResize="1" noEditPoints="1" noAdjustHandles="1" noChangeArrowheads="1" noChangeShapeType="1" noTextEdit="1"/>
              </p:cNvSpPr>
              <p:nvPr/>
            </p:nvSpPr>
            <p:spPr>
              <a:xfrm>
                <a:off x="6220342" y="2235873"/>
                <a:ext cx="184912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7675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995C5-885B-457B-8201-F339A2A3F90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8AD29F3-CF99-B8EE-F97D-4479142DFE7E}"/>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grpSp>
        <p:nvGrpSpPr>
          <p:cNvPr id="31" name="Group 30">
            <a:extLst>
              <a:ext uri="{FF2B5EF4-FFF2-40B4-BE49-F238E27FC236}">
                <a16:creationId xmlns:a16="http://schemas.microsoft.com/office/drawing/2014/main" id="{1C2D1EF7-2BC3-D051-8396-4FE82ED4A196}"/>
              </a:ext>
            </a:extLst>
          </p:cNvPr>
          <p:cNvGrpSpPr/>
          <p:nvPr/>
        </p:nvGrpSpPr>
        <p:grpSpPr>
          <a:xfrm>
            <a:off x="2401551" y="698141"/>
            <a:ext cx="8135580" cy="3224848"/>
            <a:chOff x="1636097" y="952141"/>
            <a:chExt cx="8135580" cy="3224848"/>
          </a:xfrm>
        </p:grpSpPr>
        <p:sp>
          <p:nvSpPr>
            <p:cNvPr id="28" name="TextBox 27">
              <a:extLst>
                <a:ext uri="{FF2B5EF4-FFF2-40B4-BE49-F238E27FC236}">
                  <a16:creationId xmlns:a16="http://schemas.microsoft.com/office/drawing/2014/main" id="{46AD31DA-27A4-A0FA-5C4D-E36FEF6624F2}"/>
                </a:ext>
              </a:extLst>
            </p:cNvPr>
            <p:cNvSpPr txBox="1"/>
            <p:nvPr/>
          </p:nvSpPr>
          <p:spPr>
            <a:xfrm>
              <a:off x="5703887" y="952141"/>
              <a:ext cx="484428" cy="369332"/>
            </a:xfrm>
            <a:prstGeom prst="rect">
              <a:avLst/>
            </a:prstGeom>
            <a:noFill/>
          </p:spPr>
          <p:txBody>
            <a:bodyPr wrap="none" rtlCol="0">
              <a:spAutoFit/>
            </a:bodyPr>
            <a:lstStyle/>
            <a:p>
              <a:r>
                <a:rPr lang="en-US" dirty="0"/>
                <a:t>Y-3</a:t>
              </a:r>
            </a:p>
          </p:txBody>
        </p:sp>
        <p:grpSp>
          <p:nvGrpSpPr>
            <p:cNvPr id="30" name="Group 29">
              <a:extLst>
                <a:ext uri="{FF2B5EF4-FFF2-40B4-BE49-F238E27FC236}">
                  <a16:creationId xmlns:a16="http://schemas.microsoft.com/office/drawing/2014/main" id="{F7777A84-6E65-15A3-BD7F-DC69D691B415}"/>
                </a:ext>
              </a:extLst>
            </p:cNvPr>
            <p:cNvGrpSpPr/>
            <p:nvPr/>
          </p:nvGrpSpPr>
          <p:grpSpPr>
            <a:xfrm>
              <a:off x="1636097" y="1109007"/>
              <a:ext cx="8135580" cy="3067982"/>
              <a:chOff x="1554480" y="1160920"/>
              <a:chExt cx="8135580" cy="3067982"/>
            </a:xfrm>
          </p:grpSpPr>
          <p:sp>
            <p:nvSpPr>
              <p:cNvPr id="2" name="TextBox 1">
                <a:extLst>
                  <a:ext uri="{FF2B5EF4-FFF2-40B4-BE49-F238E27FC236}">
                    <a16:creationId xmlns:a16="http://schemas.microsoft.com/office/drawing/2014/main" id="{49682642-B33D-31E3-F931-CC4BBA46154B}"/>
                  </a:ext>
                </a:extLst>
              </p:cNvPr>
              <p:cNvSpPr txBox="1"/>
              <p:nvPr/>
            </p:nvSpPr>
            <p:spPr>
              <a:xfrm>
                <a:off x="1554480" y="1635760"/>
                <a:ext cx="1432560" cy="369332"/>
              </a:xfrm>
              <a:prstGeom prst="rect">
                <a:avLst/>
              </a:prstGeom>
              <a:solidFill>
                <a:schemeClr val="accent1">
                  <a:lumMod val="60000"/>
                  <a:lumOff val="40000"/>
                </a:schemeClr>
              </a:solidFill>
              <a:ln>
                <a:solidFill>
                  <a:srgbClr val="002060"/>
                </a:solidFill>
              </a:ln>
            </p:spPr>
            <p:txBody>
              <a:bodyPr wrap="square" rtlCol="0">
                <a:spAutoFit/>
              </a:bodyPr>
              <a:lstStyle/>
              <a:p>
                <a:pPr algn="ctr"/>
                <a:r>
                  <a:rPr lang="en-US" dirty="0"/>
                  <a:t>X_1 = 0.35</a:t>
                </a:r>
              </a:p>
            </p:txBody>
          </p:sp>
          <p:sp>
            <p:nvSpPr>
              <p:cNvPr id="3" name="TextBox 2">
                <a:extLst>
                  <a:ext uri="{FF2B5EF4-FFF2-40B4-BE49-F238E27FC236}">
                    <a16:creationId xmlns:a16="http://schemas.microsoft.com/office/drawing/2014/main" id="{37B14CB7-9EFC-4023-D52D-5CC7326627FE}"/>
                  </a:ext>
                </a:extLst>
              </p:cNvPr>
              <p:cNvSpPr txBox="1"/>
              <p:nvPr/>
            </p:nvSpPr>
            <p:spPr>
              <a:xfrm>
                <a:off x="1554480" y="3117334"/>
                <a:ext cx="1432560" cy="369332"/>
              </a:xfrm>
              <a:prstGeom prst="rect">
                <a:avLst/>
              </a:prstGeom>
              <a:solidFill>
                <a:schemeClr val="accent1">
                  <a:lumMod val="60000"/>
                  <a:lumOff val="40000"/>
                </a:schemeClr>
              </a:solidFill>
              <a:ln>
                <a:solidFill>
                  <a:srgbClr val="002060"/>
                </a:solidFill>
              </a:ln>
            </p:spPr>
            <p:txBody>
              <a:bodyPr wrap="square" rtlCol="0">
                <a:spAutoFit/>
              </a:bodyPr>
              <a:lstStyle/>
              <a:p>
                <a:pPr algn="ctr"/>
                <a:r>
                  <a:rPr lang="en-US" dirty="0"/>
                  <a:t>X_2 = 0.7</a:t>
                </a:r>
              </a:p>
            </p:txBody>
          </p:sp>
          <p:sp>
            <p:nvSpPr>
              <p:cNvPr id="4" name="Oval 3">
                <a:extLst>
                  <a:ext uri="{FF2B5EF4-FFF2-40B4-BE49-F238E27FC236}">
                    <a16:creationId xmlns:a16="http://schemas.microsoft.com/office/drawing/2014/main" id="{2FABF336-338B-BA89-AAF9-C625B49CC4E7}"/>
                  </a:ext>
                </a:extLst>
              </p:cNvPr>
              <p:cNvSpPr/>
              <p:nvPr/>
            </p:nvSpPr>
            <p:spPr>
              <a:xfrm>
                <a:off x="5422861" y="1373386"/>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H_1</a:t>
                </a:r>
              </a:p>
            </p:txBody>
          </p:sp>
          <p:sp>
            <p:nvSpPr>
              <p:cNvPr id="7" name="Oval 6">
                <a:extLst>
                  <a:ext uri="{FF2B5EF4-FFF2-40B4-BE49-F238E27FC236}">
                    <a16:creationId xmlns:a16="http://schemas.microsoft.com/office/drawing/2014/main" id="{9401AA1F-7E90-B88C-EBC4-E7360A0172B0}"/>
                  </a:ext>
                </a:extLst>
              </p:cNvPr>
              <p:cNvSpPr/>
              <p:nvPr/>
            </p:nvSpPr>
            <p:spPr>
              <a:xfrm>
                <a:off x="5422861" y="2911118"/>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H_2</a:t>
                </a:r>
              </a:p>
            </p:txBody>
          </p:sp>
          <p:sp>
            <p:nvSpPr>
              <p:cNvPr id="8" name="Oval 7">
                <a:extLst>
                  <a:ext uri="{FF2B5EF4-FFF2-40B4-BE49-F238E27FC236}">
                    <a16:creationId xmlns:a16="http://schemas.microsoft.com/office/drawing/2014/main" id="{1A4CD39E-381D-AADB-E9E5-0486670CE902}"/>
                  </a:ext>
                </a:extLst>
              </p:cNvPr>
              <p:cNvSpPr/>
              <p:nvPr/>
            </p:nvSpPr>
            <p:spPr>
              <a:xfrm>
                <a:off x="8643580" y="2017038"/>
                <a:ext cx="1046480" cy="894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O_3</a:t>
                </a:r>
              </a:p>
            </p:txBody>
          </p:sp>
          <p:cxnSp>
            <p:nvCxnSpPr>
              <p:cNvPr id="11" name="Straight Arrow Connector 10">
                <a:extLst>
                  <a:ext uri="{FF2B5EF4-FFF2-40B4-BE49-F238E27FC236}">
                    <a16:creationId xmlns:a16="http://schemas.microsoft.com/office/drawing/2014/main" id="{9C72CC69-2BA1-C94D-0878-8FCED24BC5CE}"/>
                  </a:ext>
                </a:extLst>
              </p:cNvPr>
              <p:cNvCxnSpPr/>
              <p:nvPr/>
            </p:nvCxnSpPr>
            <p:spPr>
              <a:xfrm>
                <a:off x="3180080" y="1820426"/>
                <a:ext cx="2032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529B28C-552E-D2C1-3A90-C363B896FCBA}"/>
                  </a:ext>
                </a:extLst>
              </p:cNvPr>
              <p:cNvCxnSpPr/>
              <p:nvPr/>
            </p:nvCxnSpPr>
            <p:spPr>
              <a:xfrm>
                <a:off x="3190240" y="2005092"/>
                <a:ext cx="2153920" cy="1112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4F3523-B09F-A2A6-85AA-FB66A8872702}"/>
                  </a:ext>
                </a:extLst>
              </p:cNvPr>
              <p:cNvCxnSpPr>
                <a:cxnSpLocks/>
              </p:cNvCxnSpPr>
              <p:nvPr/>
            </p:nvCxnSpPr>
            <p:spPr>
              <a:xfrm flipV="1">
                <a:off x="3180080" y="2093853"/>
                <a:ext cx="2133600" cy="102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A43B3E-4E11-FD1F-EB45-8052D3EBA3AE}"/>
                  </a:ext>
                </a:extLst>
              </p:cNvPr>
              <p:cNvCxnSpPr/>
              <p:nvPr/>
            </p:nvCxnSpPr>
            <p:spPr>
              <a:xfrm>
                <a:off x="3251200" y="3378200"/>
                <a:ext cx="2032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9AD3503-E841-331F-6903-1FEB512A14AB}"/>
                  </a:ext>
                </a:extLst>
              </p:cNvPr>
              <p:cNvCxnSpPr>
                <a:cxnSpLocks/>
              </p:cNvCxnSpPr>
              <p:nvPr/>
            </p:nvCxnSpPr>
            <p:spPr>
              <a:xfrm>
                <a:off x="6469341" y="1820426"/>
                <a:ext cx="2174239" cy="54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AC934048-39D2-DD44-DAAF-D9897DF37118}"/>
                  </a:ext>
                </a:extLst>
              </p:cNvPr>
              <p:cNvCxnSpPr>
                <a:cxnSpLocks/>
              </p:cNvCxnSpPr>
              <p:nvPr/>
            </p:nvCxnSpPr>
            <p:spPr>
              <a:xfrm flipV="1">
                <a:off x="6469340" y="2590800"/>
                <a:ext cx="2174240" cy="760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E8AB6ABA-7604-0229-17F8-B74D7DBEDD2B}"/>
                  </a:ext>
                </a:extLst>
              </p:cNvPr>
              <p:cNvSpPr txBox="1"/>
              <p:nvPr/>
            </p:nvSpPr>
            <p:spPr>
              <a:xfrm>
                <a:off x="4163975" y="1160920"/>
                <a:ext cx="1700509" cy="369332"/>
              </a:xfrm>
              <a:prstGeom prst="rect">
                <a:avLst/>
              </a:prstGeom>
              <a:noFill/>
            </p:spPr>
            <p:txBody>
              <a:bodyPr wrap="square" rtlCol="0">
                <a:spAutoFit/>
              </a:bodyPr>
              <a:lstStyle/>
              <a:p>
                <a:r>
                  <a:rPr lang="en-US" dirty="0"/>
                  <a:t>W’1,1 = 0.19</a:t>
                </a:r>
              </a:p>
            </p:txBody>
          </p:sp>
          <p:sp>
            <p:nvSpPr>
              <p:cNvPr id="23" name="TextBox 22">
                <a:extLst>
                  <a:ext uri="{FF2B5EF4-FFF2-40B4-BE49-F238E27FC236}">
                    <a16:creationId xmlns:a16="http://schemas.microsoft.com/office/drawing/2014/main" id="{26B7D35E-8143-6369-CEAF-0210CF1F5723}"/>
                  </a:ext>
                </a:extLst>
              </p:cNvPr>
              <p:cNvSpPr txBox="1"/>
              <p:nvPr/>
            </p:nvSpPr>
            <p:spPr>
              <a:xfrm>
                <a:off x="3667760" y="3490238"/>
                <a:ext cx="1239520" cy="369332"/>
              </a:xfrm>
              <a:prstGeom prst="rect">
                <a:avLst/>
              </a:prstGeom>
              <a:noFill/>
            </p:spPr>
            <p:txBody>
              <a:bodyPr wrap="square" rtlCol="0">
                <a:spAutoFit/>
              </a:bodyPr>
              <a:lstStyle/>
              <a:p>
                <a:r>
                  <a:rPr lang="en-US" dirty="0"/>
                  <a:t>W2,2 = 0.3</a:t>
                </a:r>
              </a:p>
            </p:txBody>
          </p:sp>
          <p:sp>
            <p:nvSpPr>
              <p:cNvPr id="24" name="TextBox 23">
                <a:extLst>
                  <a:ext uri="{FF2B5EF4-FFF2-40B4-BE49-F238E27FC236}">
                    <a16:creationId xmlns:a16="http://schemas.microsoft.com/office/drawing/2014/main" id="{131F2AD6-A5E7-2127-A709-7237C20CB937}"/>
                  </a:ext>
                </a:extLst>
              </p:cNvPr>
              <p:cNvSpPr txBox="1"/>
              <p:nvPr/>
            </p:nvSpPr>
            <p:spPr>
              <a:xfrm rot="1867227">
                <a:off x="4067911" y="2828953"/>
                <a:ext cx="1239520" cy="369332"/>
              </a:xfrm>
              <a:prstGeom prst="rect">
                <a:avLst/>
              </a:prstGeom>
              <a:noFill/>
            </p:spPr>
            <p:txBody>
              <a:bodyPr wrap="square" rtlCol="0">
                <a:spAutoFit/>
              </a:bodyPr>
              <a:lstStyle/>
              <a:p>
                <a:r>
                  <a:rPr lang="en-US" dirty="0"/>
                  <a:t>W1,2 = 0.3</a:t>
                </a:r>
              </a:p>
            </p:txBody>
          </p:sp>
          <p:sp>
            <p:nvSpPr>
              <p:cNvPr id="25" name="TextBox 24">
                <a:extLst>
                  <a:ext uri="{FF2B5EF4-FFF2-40B4-BE49-F238E27FC236}">
                    <a16:creationId xmlns:a16="http://schemas.microsoft.com/office/drawing/2014/main" id="{7CC19E34-E374-0A2F-D3D6-6198125C9F2F}"/>
                  </a:ext>
                </a:extLst>
              </p:cNvPr>
              <p:cNvSpPr txBox="1"/>
              <p:nvPr/>
            </p:nvSpPr>
            <p:spPr>
              <a:xfrm rot="19777593">
                <a:off x="2957120" y="2538578"/>
                <a:ext cx="1239520" cy="369332"/>
              </a:xfrm>
              <a:prstGeom prst="rect">
                <a:avLst/>
              </a:prstGeom>
              <a:noFill/>
            </p:spPr>
            <p:txBody>
              <a:bodyPr wrap="square" rtlCol="0">
                <a:spAutoFit/>
              </a:bodyPr>
              <a:lstStyle/>
              <a:p>
                <a:r>
                  <a:rPr lang="en-US" dirty="0"/>
                  <a:t>W2,1 = 0.2</a:t>
                </a:r>
              </a:p>
            </p:txBody>
          </p:sp>
          <p:sp>
            <p:nvSpPr>
              <p:cNvPr id="26" name="TextBox 25">
                <a:extLst>
                  <a:ext uri="{FF2B5EF4-FFF2-40B4-BE49-F238E27FC236}">
                    <a16:creationId xmlns:a16="http://schemas.microsoft.com/office/drawing/2014/main" id="{2D0A79FB-FB9D-F9A8-B729-E089B3D61DC6}"/>
                  </a:ext>
                </a:extLst>
              </p:cNvPr>
              <p:cNvSpPr txBox="1"/>
              <p:nvPr/>
            </p:nvSpPr>
            <p:spPr>
              <a:xfrm>
                <a:off x="6703021" y="1524000"/>
                <a:ext cx="1239520" cy="369332"/>
              </a:xfrm>
              <a:prstGeom prst="rect">
                <a:avLst/>
              </a:prstGeom>
              <a:noFill/>
            </p:spPr>
            <p:txBody>
              <a:bodyPr wrap="square" rtlCol="0">
                <a:spAutoFit/>
              </a:bodyPr>
              <a:lstStyle/>
              <a:p>
                <a:r>
                  <a:rPr lang="en-US" dirty="0"/>
                  <a:t>W1,3 = 0.3</a:t>
                </a:r>
              </a:p>
            </p:txBody>
          </p:sp>
          <p:sp>
            <p:nvSpPr>
              <p:cNvPr id="27" name="TextBox 26">
                <a:extLst>
                  <a:ext uri="{FF2B5EF4-FFF2-40B4-BE49-F238E27FC236}">
                    <a16:creationId xmlns:a16="http://schemas.microsoft.com/office/drawing/2014/main" id="{0434FF7E-03F4-F2DF-B337-06592EA93A31}"/>
                  </a:ext>
                </a:extLst>
              </p:cNvPr>
              <p:cNvSpPr txBox="1"/>
              <p:nvPr/>
            </p:nvSpPr>
            <p:spPr>
              <a:xfrm>
                <a:off x="6815386" y="3234452"/>
                <a:ext cx="2254309" cy="369332"/>
              </a:xfrm>
              <a:prstGeom prst="rect">
                <a:avLst/>
              </a:prstGeom>
              <a:noFill/>
            </p:spPr>
            <p:txBody>
              <a:bodyPr wrap="square" rtlCol="0">
                <a:spAutoFit/>
              </a:bodyPr>
              <a:lstStyle/>
              <a:p>
                <a:r>
                  <a:rPr lang="en-US" dirty="0">
                    <a:solidFill>
                      <a:srgbClr val="FF0000"/>
                    </a:solidFill>
                  </a:rPr>
                  <a:t>W’2,3 = 0.877816</a:t>
                </a:r>
              </a:p>
            </p:txBody>
          </p:sp>
          <p:sp>
            <p:nvSpPr>
              <p:cNvPr id="29" name="TextBox 28">
                <a:extLst>
                  <a:ext uri="{FF2B5EF4-FFF2-40B4-BE49-F238E27FC236}">
                    <a16:creationId xmlns:a16="http://schemas.microsoft.com/office/drawing/2014/main" id="{29F34C11-99C5-39F8-8A43-7476D5BF3AC1}"/>
                  </a:ext>
                </a:extLst>
              </p:cNvPr>
              <p:cNvSpPr txBox="1"/>
              <p:nvPr/>
            </p:nvSpPr>
            <p:spPr>
              <a:xfrm>
                <a:off x="5703887" y="3859570"/>
                <a:ext cx="484428" cy="369332"/>
              </a:xfrm>
              <a:prstGeom prst="rect">
                <a:avLst/>
              </a:prstGeom>
              <a:noFill/>
            </p:spPr>
            <p:txBody>
              <a:bodyPr wrap="none" rtlCol="0">
                <a:spAutoFit/>
              </a:bodyPr>
              <a:lstStyle/>
              <a:p>
                <a:r>
                  <a:rPr lang="en-US" dirty="0"/>
                  <a:t>Y-4</a:t>
                </a:r>
              </a:p>
            </p:txBody>
          </p:sp>
        </p:gr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9AD91B6-C8D5-5134-2678-3EF7CA4FC5D1}"/>
                  </a:ext>
                </a:extLst>
              </p:cNvPr>
              <p:cNvSpPr txBox="1"/>
              <p:nvPr/>
            </p:nvSpPr>
            <p:spPr>
              <a:xfrm>
                <a:off x="447040" y="4236720"/>
                <a:ext cx="4348480" cy="1238159"/>
              </a:xfrm>
              <a:prstGeom prst="rect">
                <a:avLst/>
              </a:prstGeom>
              <a:noFill/>
            </p:spPr>
            <p:txBody>
              <a:bodyPr wrap="square" rtlCol="0">
                <a:spAutoFit/>
              </a:bodyPr>
              <a:lstStyle/>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a14:m>
                <a:endParaRPr lang="en-US" b="0" dirty="0"/>
              </a:p>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m:rPr>
                                <m:sty m:val="p"/>
                              </m:rPr>
                              <a:rPr lang="en-US" b="0" i="1"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d>
                          </m:e>
                        </m:d>
                      </m:den>
                    </m:f>
                  </m:oMath>
                </a14:m>
                <a:endParaRPr lang="en-US" b="0" dirty="0"/>
              </a:p>
              <a:p>
                <a:pPr marL="285750" indent="-285750">
                  <a:buFont typeface="Wingdings" panose="05000000000000000000" pitchFamily="2" charset="2"/>
                  <a:buChar char="q"/>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d>
                  </m:oMath>
                </a14:m>
                <a:endParaRPr lang="en-US" dirty="0"/>
              </a:p>
            </p:txBody>
          </p:sp>
        </mc:Choice>
        <mc:Fallback xmlns="">
          <p:sp>
            <p:nvSpPr>
              <p:cNvPr id="33" name="TextBox 32">
                <a:extLst>
                  <a:ext uri="{FF2B5EF4-FFF2-40B4-BE49-F238E27FC236}">
                    <a16:creationId xmlns:a16="http://schemas.microsoft.com/office/drawing/2014/main" id="{B9AD91B6-C8D5-5134-2678-3EF7CA4FC5D1}"/>
                  </a:ext>
                </a:extLst>
              </p:cNvPr>
              <p:cNvSpPr txBox="1">
                <a:spLocks noRot="1" noChangeAspect="1" noMove="1" noResize="1" noEditPoints="1" noAdjustHandles="1" noChangeArrowheads="1" noChangeShapeType="1" noTextEdit="1"/>
              </p:cNvSpPr>
              <p:nvPr/>
            </p:nvSpPr>
            <p:spPr>
              <a:xfrm>
                <a:off x="447040" y="4236720"/>
                <a:ext cx="4348480" cy="1238159"/>
              </a:xfrm>
              <a:prstGeom prst="rect">
                <a:avLst/>
              </a:prstGeom>
              <a:blipFill>
                <a:blip r:embed="rId3"/>
                <a:stretch>
                  <a:fillRect l="-84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23E5C8-1113-8A3E-84F7-035CBC87AB61}"/>
                  </a:ext>
                </a:extLst>
              </p:cNvPr>
              <p:cNvSpPr txBox="1"/>
              <p:nvPr/>
            </p:nvSpPr>
            <p:spPr>
              <a:xfrm>
                <a:off x="3149600" y="4236720"/>
                <a:ext cx="8595360" cy="21430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𝑤</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𝑗</m:t>
                          </m:r>
                        </m:sub>
                      </m:sSub>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𝑤</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2,3</m:t>
                          </m:r>
                        </m:e>
                      </m:d>
                      <m:r>
                        <a:rPr lang="en-US" b="0" i="1" smtClean="0">
                          <a:latin typeface="Cambria Math" panose="02040503050406030204" pitchFamily="18" charset="0"/>
                        </a:rPr>
                        <m:t>=1 ∗</m:t>
                      </m:r>
                      <m:d>
                        <m:dPr>
                          <m:ctrlPr>
                            <a:rPr lang="en-US" b="0" i="1" smtClean="0">
                              <a:latin typeface="Cambria Math" panose="02040503050406030204" pitchFamily="18" charset="0"/>
                            </a:rPr>
                          </m:ctrlPr>
                        </m:dPr>
                        <m:e>
                          <m:r>
                            <a:rPr lang="en-US" b="0" i="1" smtClean="0">
                              <a:latin typeface="Cambria Math" panose="02040503050406030204" pitchFamily="18" charset="0"/>
                            </a:rPr>
                            <m:t>−0.0376</m:t>
                          </m:r>
                        </m:e>
                      </m:d>
                      <m:r>
                        <a:rPr lang="en-US" b="0" i="1" smtClean="0">
                          <a:latin typeface="Cambria Math" panose="02040503050406030204" pitchFamily="18" charset="0"/>
                        </a:rPr>
                        <m:t>∗0.59=−0.022184</m:t>
                      </m:r>
                    </m:oMath>
                  </m:oMathPara>
                </a14:m>
                <a:endParaRPr lang="en-US" b="0" dirty="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2.3</m:t>
                              </m:r>
                            </m:e>
                          </m:d>
                        </m:sub>
                        <m:sup>
                          <m:r>
                            <a:rPr lang="en-US" b="0" i="1" smtClean="0">
                              <a:latin typeface="Cambria Math" panose="02040503050406030204" pitchFamily="18" charset="0"/>
                            </a:rPr>
                            <m:t>′</m:t>
                          </m:r>
                        </m:sup>
                      </m:sSubSup>
                      <m:r>
                        <a:rPr lang="en-US" b="0" i="1" smtClean="0">
                          <a:latin typeface="Cambria Math" panose="02040503050406030204" pitchFamily="18" charset="0"/>
                        </a:rPr>
                        <m:t>=−0.022184+0.9=0.877816</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1,1</m:t>
                              </m:r>
                            </m:e>
                          </m:d>
                        </m:sub>
                      </m:sSub>
                      <m:r>
                        <a:rPr lang="en-US" b="0" i="1" smtClean="0">
                          <a:latin typeface="Cambria Math" panose="02040503050406030204" pitchFamily="18" charset="0"/>
                        </a:rPr>
                        <m:t>=1 ∗</m:t>
                      </m:r>
                      <m:d>
                        <m:dPr>
                          <m:ctrlPr>
                            <a:rPr lang="en-US" b="0" i="1" smtClean="0">
                              <a:latin typeface="Cambria Math" panose="02040503050406030204" pitchFamily="18" charset="0"/>
                            </a:rPr>
                          </m:ctrlPr>
                        </m:dPr>
                        <m:e>
                          <m:r>
                            <a:rPr lang="en-US" b="0" i="1" smtClean="0">
                              <a:latin typeface="Cambria Math" panose="02040503050406030204" pitchFamily="18" charset="0"/>
                            </a:rPr>
                            <m:t>−0.0027</m:t>
                          </m:r>
                        </m:e>
                      </m:d>
                      <m:r>
                        <a:rPr lang="en-US" b="0" i="1" smtClean="0">
                          <a:latin typeface="Cambria Math" panose="02040503050406030204" pitchFamily="18" charset="0"/>
                        </a:rPr>
                        <m:t>∗0.35=−0.00945</m:t>
                      </m:r>
                    </m:oMath>
                  </m:oMathPara>
                </a14:m>
                <a:endParaRPr lang="en-US" b="0" dirty="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1,1</m:t>
                              </m:r>
                            </m:e>
                          </m:d>
                        </m:sub>
                        <m:sup>
                          <m:r>
                            <a:rPr lang="en-US" b="0" i="1" smtClean="0">
                              <a:latin typeface="Cambria Math" panose="02040503050406030204" pitchFamily="18" charset="0"/>
                            </a:rPr>
                            <m:t>′</m:t>
                          </m:r>
                        </m:sup>
                      </m:sSubSup>
                      <m:r>
                        <a:rPr lang="en-US" b="0" i="1" smtClean="0">
                          <a:latin typeface="Cambria Math" panose="02040503050406030204" pitchFamily="18" charset="0"/>
                        </a:rPr>
                        <m:t>=−0.000945+0.02=0.19</m:t>
                      </m:r>
                    </m:oMath>
                  </m:oMathPara>
                </a14:m>
                <a:endParaRPr lang="en-US" b="0" dirty="0"/>
              </a:p>
              <a:p>
                <a:endParaRPr lang="en-US" b="0" dirty="0"/>
              </a:p>
              <a:p>
                <a:endParaRPr lang="en-US" dirty="0"/>
              </a:p>
            </p:txBody>
          </p:sp>
        </mc:Choice>
        <mc:Fallback xmlns="">
          <p:sp>
            <p:nvSpPr>
              <p:cNvPr id="34" name="TextBox 33">
                <a:extLst>
                  <a:ext uri="{FF2B5EF4-FFF2-40B4-BE49-F238E27FC236}">
                    <a16:creationId xmlns:a16="http://schemas.microsoft.com/office/drawing/2014/main" id="{0723E5C8-1113-8A3E-84F7-035CBC87AB61}"/>
                  </a:ext>
                </a:extLst>
              </p:cNvPr>
              <p:cNvSpPr txBox="1">
                <a:spLocks noRot="1" noChangeAspect="1" noMove="1" noResize="1" noEditPoints="1" noAdjustHandles="1" noChangeArrowheads="1" noChangeShapeType="1" noTextEdit="1"/>
              </p:cNvSpPr>
              <p:nvPr/>
            </p:nvSpPr>
            <p:spPr>
              <a:xfrm>
                <a:off x="3149600" y="4236720"/>
                <a:ext cx="8595360" cy="21430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059B66-E910-AE3F-8AB9-C6EAE68E6A02}"/>
                  </a:ext>
                </a:extLst>
              </p:cNvPr>
              <p:cNvSpPr txBox="1"/>
              <p:nvPr/>
            </p:nvSpPr>
            <p:spPr>
              <a:xfrm>
                <a:off x="10271760" y="4579891"/>
                <a:ext cx="1818640" cy="6863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m:t>
                              </m:r>
                            </m:e>
                          </m:d>
                        </m:sub>
                      </m:sSub>
                      <m:r>
                        <a:rPr lang="en-US" b="0" i="1" smtClean="0">
                          <a:latin typeface="Cambria Math" panose="02040503050406030204" pitchFamily="18" charset="0"/>
                        </a:rPr>
                        <m:t>=0.27</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1,3</m:t>
                              </m:r>
                            </m:e>
                          </m:d>
                        </m:sub>
                      </m:sSub>
                      <m:r>
                        <a:rPr lang="en-US" b="0" i="1" smtClean="0">
                          <a:latin typeface="Cambria Math" panose="02040503050406030204" pitchFamily="18" charset="0"/>
                        </a:rPr>
                        <m:t>=0.086</m:t>
                      </m:r>
                    </m:oMath>
                  </m:oMathPara>
                </a14:m>
                <a:endParaRPr lang="en-US" dirty="0"/>
              </a:p>
            </p:txBody>
          </p:sp>
        </mc:Choice>
        <mc:Fallback xmlns="">
          <p:sp>
            <p:nvSpPr>
              <p:cNvPr id="6" name="TextBox 5">
                <a:extLst>
                  <a:ext uri="{FF2B5EF4-FFF2-40B4-BE49-F238E27FC236}">
                    <a16:creationId xmlns:a16="http://schemas.microsoft.com/office/drawing/2014/main" id="{01059B66-E910-AE3F-8AB9-C6EAE68E6A02}"/>
                  </a:ext>
                </a:extLst>
              </p:cNvPr>
              <p:cNvSpPr txBox="1">
                <a:spLocks noRot="1" noChangeAspect="1" noMove="1" noResize="1" noEditPoints="1" noAdjustHandles="1" noChangeArrowheads="1" noChangeShapeType="1" noTextEdit="1"/>
              </p:cNvSpPr>
              <p:nvPr/>
            </p:nvSpPr>
            <p:spPr>
              <a:xfrm>
                <a:off x="10271760" y="4579891"/>
                <a:ext cx="1818640" cy="686342"/>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E72DE39-ABAB-04F2-CB11-71FF09905823}"/>
              </a:ext>
            </a:extLst>
          </p:cNvPr>
          <p:cNvSpPr txBox="1"/>
          <p:nvPr/>
        </p:nvSpPr>
        <p:spPr>
          <a:xfrm>
            <a:off x="10537131" y="4053840"/>
            <a:ext cx="1390709" cy="369332"/>
          </a:xfrm>
          <a:prstGeom prst="rect">
            <a:avLst/>
          </a:prstGeom>
          <a:noFill/>
        </p:spPr>
        <p:txBody>
          <a:bodyPr wrap="square" rtlCol="0">
            <a:spAutoFit/>
          </a:bodyPr>
          <a:lstStyle/>
          <a:p>
            <a:r>
              <a:rPr lang="en-US" i="1" dirty="0">
                <a:solidFill>
                  <a:srgbClr val="FF0000"/>
                </a:solidFill>
                <a:effectLst>
                  <a:outerShdw blurRad="38100" dist="38100" dir="2700000" algn="tl">
                    <a:srgbClr val="000000">
                      <a:alpha val="43137"/>
                    </a:srgbClr>
                  </a:outerShdw>
                </a:effectLst>
              </a:rPr>
              <a:t>Similarly,</a:t>
            </a:r>
          </a:p>
        </p:txBody>
      </p:sp>
    </p:spTree>
    <p:extLst>
      <p:ext uri="{BB962C8B-B14F-4D97-AF65-F5344CB8AC3E}">
        <p14:creationId xmlns:p14="http://schemas.microsoft.com/office/powerpoint/2010/main" val="2680894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EECB1-44E7-CC3B-08CB-67701A83442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C65CB77-8C03-FAA3-4283-BF308EC863D7}"/>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GRADIENT DESCENT</a:t>
            </a:r>
          </a:p>
        </p:txBody>
      </p:sp>
      <p:sp>
        <p:nvSpPr>
          <p:cNvPr id="3" name="TextBox 2">
            <a:extLst>
              <a:ext uri="{FF2B5EF4-FFF2-40B4-BE49-F238E27FC236}">
                <a16:creationId xmlns:a16="http://schemas.microsoft.com/office/drawing/2014/main" id="{A810FF6E-3E1E-3C5B-89E1-8995ED0200DC}"/>
              </a:ext>
            </a:extLst>
          </p:cNvPr>
          <p:cNvSpPr txBox="1"/>
          <p:nvPr/>
        </p:nvSpPr>
        <p:spPr>
          <a:xfrm>
            <a:off x="146131" y="1120676"/>
            <a:ext cx="9961123" cy="391305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Gradient Descent Optimization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Central Difference Numerical Derivative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Function: f(x)=x²+4x+4</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Optimal Solution: x = -2</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Mathematical Idea</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f'(x) ≈ (f(</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x+h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)-f(x-h))/(2h)</a:t>
            </a:r>
          </a:p>
        </p:txBody>
      </p:sp>
      <p:sp>
        <p:nvSpPr>
          <p:cNvPr id="4" name="TextBox 3">
            <a:extLst>
              <a:ext uri="{FF2B5EF4-FFF2-40B4-BE49-F238E27FC236}">
                <a16:creationId xmlns:a16="http://schemas.microsoft.com/office/drawing/2014/main" id="{BD1EF674-AC24-3DC0-8C1A-0D94AEE28297}"/>
              </a:ext>
            </a:extLst>
          </p:cNvPr>
          <p:cNvSpPr txBox="1"/>
          <p:nvPr/>
        </p:nvSpPr>
        <p:spPr>
          <a:xfrm>
            <a:off x="5772069" y="1120676"/>
            <a:ext cx="6101080" cy="1754326"/>
          </a:xfrm>
          <a:prstGeom prst="rect">
            <a:avLst/>
          </a:prstGeom>
          <a:noFill/>
        </p:spPr>
        <p:txBody>
          <a:bodyPr wrap="square">
            <a:spAutoFit/>
          </a:bodyPr>
          <a:lstStyle/>
          <a:p>
            <a:pPr algn="just"/>
            <a:r>
              <a:rPr lang="en-US" sz="1800" b="0" i="0" dirty="0">
                <a:solidFill>
                  <a:srgbClr val="000000"/>
                </a:solidFill>
                <a:effectLst/>
                <a:latin typeface="MinionPro-Regular"/>
              </a:rPr>
              <a:t>This algorithm is so important that it’s worth summarizing it again: for each training instance, the backpropagation algorithm first makes a prediction (forward pass) and measures the error, then goes through each layer in reverse to measure the error con‐ </a:t>
            </a:r>
            <a:r>
              <a:rPr lang="en-US" sz="1800" b="0" i="0" dirty="0" err="1">
                <a:solidFill>
                  <a:srgbClr val="000000"/>
                </a:solidFill>
                <a:effectLst/>
                <a:latin typeface="MinionPro-Regular"/>
              </a:rPr>
              <a:t>tribution</a:t>
            </a:r>
            <a:r>
              <a:rPr lang="en-US" sz="1800" b="0" i="0" dirty="0">
                <a:solidFill>
                  <a:srgbClr val="000000"/>
                </a:solidFill>
                <a:effectLst/>
                <a:latin typeface="MinionPro-Regular"/>
              </a:rPr>
              <a:t> from each connection (reverse pass), and finally tweaks the connection weights to reduce the error.</a:t>
            </a:r>
            <a:endParaRPr lang="en-US" dirty="0"/>
          </a:p>
        </p:txBody>
      </p:sp>
    </p:spTree>
    <p:extLst>
      <p:ext uri="{BB962C8B-B14F-4D97-AF65-F5344CB8AC3E}">
        <p14:creationId xmlns:p14="http://schemas.microsoft.com/office/powerpoint/2010/main" val="657006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88E13-112B-B175-14B2-AE8F031AB64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ABA80A9-067B-9B43-2AA7-2B7FA4FA738C}"/>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GRADIENT DESCENT</a:t>
            </a:r>
          </a:p>
        </p:txBody>
      </p:sp>
      <p:sp>
        <p:nvSpPr>
          <p:cNvPr id="4" name="TextBox 3">
            <a:extLst>
              <a:ext uri="{FF2B5EF4-FFF2-40B4-BE49-F238E27FC236}">
                <a16:creationId xmlns:a16="http://schemas.microsoft.com/office/drawing/2014/main" id="{97B08738-F785-C1A4-1BA9-E77D3FAF0FFF}"/>
              </a:ext>
            </a:extLst>
          </p:cNvPr>
          <p:cNvSpPr txBox="1"/>
          <p:nvPr/>
        </p:nvSpPr>
        <p:spPr>
          <a:xfrm>
            <a:off x="6771640" y="1249284"/>
            <a:ext cx="4861635" cy="3697551"/>
          </a:xfrm>
          <a:prstGeom prst="rect">
            <a:avLst/>
          </a:prstGeom>
          <a:noFill/>
        </p:spPr>
        <p:txBody>
          <a:bodyPr wrap="square">
            <a:spAutoFit/>
          </a:bodyPr>
          <a:lstStyle/>
          <a:p>
            <a:pPr>
              <a:lnSpc>
                <a:spcPts val="1425"/>
              </a:lnSpc>
              <a:buNone/>
            </a:pPr>
            <a:r>
              <a:rPr lang="en-US" sz="1400" b="0" dirty="0">
                <a:effectLst/>
                <a:latin typeface="Consolas" panose="020B0609020204030204" pitchFamily="49" charset="0"/>
              </a:rPr>
              <a:t>double f(double X){</a:t>
            </a:r>
          </a:p>
          <a:p>
            <a:pPr>
              <a:lnSpc>
                <a:spcPts val="1425"/>
              </a:lnSpc>
              <a:buNone/>
            </a:pPr>
            <a:r>
              <a:rPr lang="en-US" sz="1400" b="0" dirty="0">
                <a:effectLst/>
                <a:latin typeface="Consolas" panose="020B0609020204030204" pitchFamily="49" charset="0"/>
              </a:rPr>
              <a:t>    return pow(X,2) + 4*X + 4;</a:t>
            </a:r>
          </a:p>
          <a:p>
            <a:pPr>
              <a:lnSpc>
                <a:spcPts val="1425"/>
              </a:lnSpc>
              <a:buNone/>
            </a:pPr>
            <a:r>
              <a:rPr lang="en-US" sz="1400" b="0" dirty="0">
                <a:effectLst/>
                <a:latin typeface="Consolas" panose="020B0609020204030204" pitchFamily="49" charset="0"/>
              </a:rPr>
              <a:t>}</a:t>
            </a:r>
          </a:p>
          <a:p>
            <a:pPr>
              <a:lnSpc>
                <a:spcPts val="1425"/>
              </a:lnSpc>
              <a:buNone/>
            </a:pPr>
            <a:br>
              <a:rPr lang="en-US" sz="1400" b="0" dirty="0">
                <a:effectLst/>
                <a:latin typeface="Consolas" panose="020B0609020204030204" pitchFamily="49" charset="0"/>
              </a:rPr>
            </a:br>
            <a:r>
              <a:rPr lang="en-US" sz="1400" b="0" dirty="0">
                <a:effectLst/>
                <a:latin typeface="Consolas" panose="020B0609020204030204" pitchFamily="49" charset="0"/>
              </a:rPr>
              <a:t>double </a:t>
            </a:r>
            <a:r>
              <a:rPr lang="en-US" sz="1400" b="0" dirty="0" err="1">
                <a:effectLst/>
                <a:latin typeface="Consolas" panose="020B0609020204030204" pitchFamily="49" charset="0"/>
              </a:rPr>
              <a:t>centralDerivative</a:t>
            </a:r>
            <a:r>
              <a:rPr lang="en-US" sz="1400" b="0" dirty="0">
                <a:effectLst/>
                <a:latin typeface="Consolas" panose="020B0609020204030204" pitchFamily="49" charset="0"/>
              </a:rPr>
              <a:t>(double x, double h){</a:t>
            </a:r>
          </a:p>
          <a:p>
            <a:pPr>
              <a:lnSpc>
                <a:spcPts val="1425"/>
              </a:lnSpc>
              <a:buNone/>
            </a:pPr>
            <a:r>
              <a:rPr lang="en-US" sz="1400" b="0" dirty="0">
                <a:effectLst/>
                <a:latin typeface="Consolas" panose="020B0609020204030204" pitchFamily="49" charset="0"/>
              </a:rPr>
              <a:t>    return (f(</a:t>
            </a:r>
            <a:r>
              <a:rPr lang="en-US" sz="1400" b="0" dirty="0" err="1">
                <a:effectLst/>
                <a:latin typeface="Consolas" panose="020B0609020204030204" pitchFamily="49" charset="0"/>
              </a:rPr>
              <a:t>x+h</a:t>
            </a:r>
            <a:r>
              <a:rPr lang="en-US" sz="1400" b="0" dirty="0">
                <a:effectLst/>
                <a:latin typeface="Consolas" panose="020B0609020204030204" pitchFamily="49" charset="0"/>
              </a:rPr>
              <a:t>) - f(x-h))/(2*h);</a:t>
            </a:r>
          </a:p>
          <a:p>
            <a:pPr>
              <a:lnSpc>
                <a:spcPts val="1425"/>
              </a:lnSpc>
              <a:buNone/>
            </a:pPr>
            <a:r>
              <a:rPr lang="en-US" sz="1400" b="0" dirty="0">
                <a:effectLst/>
                <a:latin typeface="Consolas" panose="020B0609020204030204" pitchFamily="49" charset="0"/>
              </a:rPr>
              <a:t>}</a:t>
            </a:r>
          </a:p>
          <a:p>
            <a:pPr>
              <a:lnSpc>
                <a:spcPts val="1425"/>
              </a:lnSpc>
              <a:buNone/>
            </a:pPr>
            <a:br>
              <a:rPr lang="en-US" sz="1400" b="0" dirty="0">
                <a:effectLst/>
                <a:latin typeface="Consolas" panose="020B0609020204030204" pitchFamily="49" charset="0"/>
              </a:rPr>
            </a:br>
            <a:endParaRPr lang="en-US" sz="1400" b="0" dirty="0">
              <a:effectLst/>
              <a:latin typeface="Consolas" panose="020B0609020204030204" pitchFamily="49" charset="0"/>
            </a:endParaRPr>
          </a:p>
          <a:p>
            <a:pPr>
              <a:lnSpc>
                <a:spcPts val="1425"/>
              </a:lnSpc>
              <a:buNone/>
            </a:pPr>
            <a:r>
              <a:rPr lang="en-US" sz="1400" b="0" dirty="0">
                <a:effectLst/>
                <a:latin typeface="Consolas" panose="020B0609020204030204" pitchFamily="49" charset="0"/>
              </a:rPr>
              <a:t>double </a:t>
            </a:r>
            <a:r>
              <a:rPr lang="en-US" sz="1400" b="0" dirty="0" err="1">
                <a:effectLst/>
                <a:latin typeface="Consolas" panose="020B0609020204030204" pitchFamily="49" charset="0"/>
              </a:rPr>
              <a:t>forwardDerivative</a:t>
            </a:r>
            <a:r>
              <a:rPr lang="en-US" sz="1400" b="0" dirty="0">
                <a:effectLst/>
                <a:latin typeface="Consolas" panose="020B0609020204030204" pitchFamily="49" charset="0"/>
              </a:rPr>
              <a:t>(double x, double h){</a:t>
            </a:r>
          </a:p>
          <a:p>
            <a:pPr>
              <a:lnSpc>
                <a:spcPts val="1425"/>
              </a:lnSpc>
              <a:buNone/>
            </a:pPr>
            <a:r>
              <a:rPr lang="en-US" sz="1400" b="0" dirty="0">
                <a:effectLst/>
                <a:latin typeface="Consolas" panose="020B0609020204030204" pitchFamily="49" charset="0"/>
              </a:rPr>
              <a:t>    return (f(</a:t>
            </a:r>
            <a:r>
              <a:rPr lang="en-US" sz="1400" b="0" dirty="0" err="1">
                <a:effectLst/>
                <a:latin typeface="Consolas" panose="020B0609020204030204" pitchFamily="49" charset="0"/>
              </a:rPr>
              <a:t>x+h</a:t>
            </a:r>
            <a:r>
              <a:rPr lang="en-US" sz="1400" b="0" dirty="0">
                <a:effectLst/>
                <a:latin typeface="Consolas" panose="020B0609020204030204" pitchFamily="49" charset="0"/>
              </a:rPr>
              <a:t>) - f(x))/h;</a:t>
            </a:r>
          </a:p>
          <a:p>
            <a:pPr>
              <a:lnSpc>
                <a:spcPts val="1425"/>
              </a:lnSpc>
              <a:buNone/>
            </a:pPr>
            <a:r>
              <a:rPr lang="en-US" sz="1400" b="0" dirty="0">
                <a:effectLst/>
                <a:latin typeface="Consolas" panose="020B0609020204030204" pitchFamily="49" charset="0"/>
              </a:rPr>
              <a:t>}</a:t>
            </a:r>
          </a:p>
          <a:p>
            <a:pPr>
              <a:lnSpc>
                <a:spcPts val="1425"/>
              </a:lnSpc>
              <a:buNone/>
            </a:pPr>
            <a:br>
              <a:rPr lang="en-US" sz="1400" b="0" dirty="0">
                <a:effectLst/>
                <a:latin typeface="Consolas" panose="020B0609020204030204" pitchFamily="49" charset="0"/>
              </a:rPr>
            </a:br>
            <a:endParaRPr lang="en-US" sz="1400" b="0" dirty="0">
              <a:effectLst/>
              <a:latin typeface="Consolas" panose="020B0609020204030204" pitchFamily="49" charset="0"/>
            </a:endParaRPr>
          </a:p>
          <a:p>
            <a:pPr>
              <a:lnSpc>
                <a:spcPts val="1425"/>
              </a:lnSpc>
              <a:buNone/>
            </a:pPr>
            <a:r>
              <a:rPr lang="en-US" sz="1400" b="0" dirty="0">
                <a:effectLst/>
                <a:latin typeface="Consolas" panose="020B0609020204030204" pitchFamily="49" charset="0"/>
              </a:rPr>
              <a:t>double </a:t>
            </a:r>
            <a:r>
              <a:rPr lang="en-US" sz="1400" b="0" dirty="0" err="1">
                <a:effectLst/>
                <a:latin typeface="Consolas" panose="020B0609020204030204" pitchFamily="49" charset="0"/>
              </a:rPr>
              <a:t>backwardDerivative</a:t>
            </a:r>
            <a:r>
              <a:rPr lang="en-US" sz="1400" b="0" dirty="0">
                <a:effectLst/>
                <a:latin typeface="Consolas" panose="020B0609020204030204" pitchFamily="49" charset="0"/>
              </a:rPr>
              <a:t>(double x, double h){</a:t>
            </a:r>
          </a:p>
          <a:p>
            <a:pPr>
              <a:lnSpc>
                <a:spcPts val="1425"/>
              </a:lnSpc>
              <a:buNone/>
            </a:pPr>
            <a:r>
              <a:rPr lang="en-US" sz="1400" b="0" dirty="0">
                <a:effectLst/>
                <a:latin typeface="Consolas" panose="020B0609020204030204" pitchFamily="49" charset="0"/>
              </a:rPr>
              <a:t>    return (f(x) - f(x-h))/h;</a:t>
            </a:r>
          </a:p>
          <a:p>
            <a:pPr>
              <a:lnSpc>
                <a:spcPts val="1425"/>
              </a:lnSpc>
              <a:buNone/>
            </a:pPr>
            <a:r>
              <a:rPr lang="en-US" sz="1400" b="0" dirty="0">
                <a:effectLst/>
                <a:latin typeface="Consolas" panose="020B0609020204030204" pitchFamily="49" charset="0"/>
              </a:rPr>
              <a:t>}</a:t>
            </a:r>
          </a:p>
          <a:p>
            <a:pPr>
              <a:lnSpc>
                <a:spcPts val="1425"/>
              </a:lnSpc>
              <a:buNone/>
            </a:pPr>
            <a:br>
              <a:rPr lang="en-US" sz="1400" b="0" dirty="0">
                <a:effectLst/>
                <a:latin typeface="Consolas" panose="020B0609020204030204" pitchFamily="49" charset="0"/>
              </a:rPr>
            </a:br>
            <a:endParaRPr lang="en-US" sz="1400" b="0" dirty="0">
              <a:effectLst/>
              <a:latin typeface="Consolas" panose="020B0609020204030204" pitchFamily="49" charset="0"/>
            </a:endParaRPr>
          </a:p>
          <a:p>
            <a:pPr>
              <a:lnSpc>
                <a:spcPts val="1425"/>
              </a:lnSpc>
              <a:buNone/>
            </a:pPr>
            <a:endParaRPr lang="en-US" sz="1400" b="0" dirty="0">
              <a:effectLst/>
              <a:latin typeface="Consolas" panose="020B0609020204030204" pitchFamily="49" charset="0"/>
            </a:endParaRPr>
          </a:p>
        </p:txBody>
      </p:sp>
      <p:sp>
        <p:nvSpPr>
          <p:cNvPr id="7" name="TextBox 6">
            <a:extLst>
              <a:ext uri="{FF2B5EF4-FFF2-40B4-BE49-F238E27FC236}">
                <a16:creationId xmlns:a16="http://schemas.microsoft.com/office/drawing/2014/main" id="{65C3583A-7B13-EECE-0749-0E5776552363}"/>
              </a:ext>
            </a:extLst>
          </p:cNvPr>
          <p:cNvSpPr txBox="1"/>
          <p:nvPr/>
        </p:nvSpPr>
        <p:spPr>
          <a:xfrm>
            <a:off x="276821" y="834205"/>
            <a:ext cx="6101080" cy="5480668"/>
          </a:xfrm>
          <a:prstGeom prst="rect">
            <a:avLst/>
          </a:prstGeom>
          <a:noFill/>
        </p:spPr>
        <p:txBody>
          <a:bodyPr wrap="square">
            <a:spAutoFit/>
          </a:bodyPr>
          <a:lstStyle/>
          <a:p>
            <a:pPr>
              <a:lnSpc>
                <a:spcPts val="1425"/>
              </a:lnSpc>
              <a:buNone/>
            </a:pPr>
            <a:r>
              <a:rPr lang="en-US" sz="1400" b="0" dirty="0">
                <a:effectLst/>
                <a:latin typeface="Consolas" panose="020B0609020204030204" pitchFamily="49" charset="0"/>
              </a:rPr>
              <a:t>int main(){</a:t>
            </a:r>
          </a:p>
          <a:p>
            <a:pPr>
              <a:lnSpc>
                <a:spcPts val="1425"/>
              </a:lnSpc>
              <a:buNone/>
            </a:pPr>
            <a:r>
              <a:rPr lang="en-US" sz="1400" b="0" dirty="0">
                <a:effectLst/>
                <a:latin typeface="Consolas" panose="020B0609020204030204" pitchFamily="49" charset="0"/>
              </a:rPr>
              <a:t>    </a:t>
            </a:r>
            <a:r>
              <a:rPr lang="en-US" sz="1400" b="0" dirty="0" err="1">
                <a:effectLst/>
                <a:latin typeface="Consolas" panose="020B0609020204030204" pitchFamily="49" charset="0"/>
              </a:rPr>
              <a:t>Gnuplot</a:t>
            </a:r>
            <a:r>
              <a:rPr lang="en-US" sz="1400" b="0" dirty="0">
                <a:effectLst/>
                <a:latin typeface="Consolas" panose="020B0609020204030204" pitchFamily="49" charset="0"/>
              </a:rPr>
              <a:t> </a:t>
            </a:r>
            <a:r>
              <a:rPr lang="en-US" sz="1400" b="0" dirty="0" err="1">
                <a:effectLst/>
                <a:latin typeface="Consolas" panose="020B0609020204030204" pitchFamily="49" charset="0"/>
              </a:rPr>
              <a:t>gp</a:t>
            </a:r>
            <a:r>
              <a:rPr lang="en-US" sz="1400" b="0" dirty="0">
                <a:effectLst/>
                <a:latin typeface="Consolas" panose="020B0609020204030204" pitchFamily="49" charset="0"/>
              </a:rPr>
              <a:t>;</a:t>
            </a:r>
          </a:p>
          <a:p>
            <a:pPr>
              <a:lnSpc>
                <a:spcPts val="1425"/>
              </a:lnSpc>
              <a:buNone/>
            </a:pPr>
            <a:r>
              <a:rPr lang="en-US" sz="1400" b="0" dirty="0">
                <a:effectLst/>
                <a:latin typeface="Consolas" panose="020B0609020204030204" pitchFamily="49" charset="0"/>
              </a:rPr>
              <a:t>    double x = 10.0; // Initial guess</a:t>
            </a:r>
          </a:p>
          <a:p>
            <a:pPr>
              <a:lnSpc>
                <a:spcPts val="1425"/>
              </a:lnSpc>
              <a:buNone/>
            </a:pPr>
            <a:r>
              <a:rPr lang="en-US" sz="1400" b="0" dirty="0">
                <a:effectLst/>
                <a:latin typeface="Consolas" panose="020B0609020204030204" pitchFamily="49" charset="0"/>
              </a:rPr>
              <a:t>    double </a:t>
            </a:r>
            <a:r>
              <a:rPr lang="en-US" sz="1400" b="0" dirty="0" err="1">
                <a:effectLst/>
                <a:latin typeface="Consolas" panose="020B0609020204030204" pitchFamily="49" charset="0"/>
              </a:rPr>
              <a:t>lr</a:t>
            </a:r>
            <a:r>
              <a:rPr lang="en-US" sz="1400" b="0" dirty="0">
                <a:effectLst/>
                <a:latin typeface="Consolas" panose="020B0609020204030204" pitchFamily="49" charset="0"/>
              </a:rPr>
              <a:t> = 0.01; // learning rate</a:t>
            </a:r>
          </a:p>
          <a:p>
            <a:pPr>
              <a:lnSpc>
                <a:spcPts val="1425"/>
              </a:lnSpc>
              <a:buNone/>
            </a:pPr>
            <a:r>
              <a:rPr lang="en-US" sz="1400" b="0" dirty="0">
                <a:effectLst/>
                <a:latin typeface="Consolas" panose="020B0609020204030204" pitchFamily="49" charset="0"/>
              </a:rPr>
              <a:t>    double h = 1e-5; // Small step for numerical derivative</a:t>
            </a:r>
          </a:p>
          <a:p>
            <a:pPr>
              <a:lnSpc>
                <a:spcPts val="1425"/>
              </a:lnSpc>
              <a:buNone/>
            </a:pPr>
            <a:r>
              <a:rPr lang="en-US" sz="1400" b="0" dirty="0">
                <a:effectLst/>
                <a:latin typeface="Consolas" panose="020B0609020204030204" pitchFamily="49" charset="0"/>
              </a:rPr>
              <a:t>    int iterations = 1000;</a:t>
            </a:r>
          </a:p>
          <a:p>
            <a:pPr>
              <a:lnSpc>
                <a:spcPts val="1425"/>
              </a:lnSpc>
              <a:buNone/>
            </a:pPr>
            <a:r>
              <a:rPr lang="en-US" sz="1400" b="0" dirty="0">
                <a:effectLst/>
                <a:latin typeface="Consolas" panose="020B0609020204030204" pitchFamily="49" charset="0"/>
              </a:rPr>
              <a:t>    vector&lt;pair&lt;</a:t>
            </a:r>
            <a:r>
              <a:rPr lang="en-US" sz="1400" b="0" dirty="0" err="1">
                <a:effectLst/>
                <a:latin typeface="Consolas" panose="020B0609020204030204" pitchFamily="49" charset="0"/>
              </a:rPr>
              <a:t>double,double</a:t>
            </a:r>
            <a:r>
              <a:rPr lang="en-US" sz="1400" b="0" dirty="0">
                <a:effectLst/>
                <a:latin typeface="Consolas" panose="020B0609020204030204" pitchFamily="49" charset="0"/>
              </a:rPr>
              <a:t>&gt;&gt; path;</a:t>
            </a:r>
          </a:p>
          <a:p>
            <a:pPr>
              <a:lnSpc>
                <a:spcPts val="1425"/>
              </a:lnSpc>
              <a:buNone/>
            </a:pPr>
            <a:r>
              <a:rPr lang="en-US" sz="1400" b="0" dirty="0">
                <a:effectLst/>
                <a:latin typeface="Consolas" panose="020B0609020204030204" pitchFamily="49" charset="0"/>
              </a:rPr>
              <a:t>    double grad;</a:t>
            </a:r>
          </a:p>
          <a:p>
            <a:pPr>
              <a:lnSpc>
                <a:spcPts val="1425"/>
              </a:lnSpc>
              <a:buNone/>
            </a:pPr>
            <a:r>
              <a:rPr lang="en-US" sz="1400" b="0" dirty="0">
                <a:effectLst/>
                <a:latin typeface="Consolas" panose="020B0609020204030204" pitchFamily="49" charset="0"/>
              </a:rPr>
              <a:t>    int option;</a:t>
            </a:r>
          </a:p>
          <a:p>
            <a:pPr>
              <a:lnSpc>
                <a:spcPts val="1425"/>
              </a:lnSpc>
              <a:buNone/>
            </a:pPr>
            <a:r>
              <a:rPr lang="en-US" sz="1400" b="0" dirty="0">
                <a:effectLst/>
                <a:latin typeface="Consolas" panose="020B0609020204030204" pitchFamily="49" charset="0"/>
              </a:rPr>
              <a:t>    </a:t>
            </a:r>
            <a:r>
              <a:rPr lang="en-US" sz="1400" b="0" dirty="0" err="1">
                <a:effectLst/>
                <a:latin typeface="Consolas" panose="020B0609020204030204" pitchFamily="49" charset="0"/>
              </a:rPr>
              <a:t>cin</a:t>
            </a:r>
            <a:r>
              <a:rPr lang="en-US" sz="1400" b="0" dirty="0">
                <a:effectLst/>
                <a:latin typeface="Consolas" panose="020B0609020204030204" pitchFamily="49" charset="0"/>
              </a:rPr>
              <a:t> &gt;&gt; option;</a:t>
            </a:r>
          </a:p>
          <a:p>
            <a:pPr>
              <a:lnSpc>
                <a:spcPts val="1425"/>
              </a:lnSpc>
              <a:buNone/>
            </a:pPr>
            <a:r>
              <a:rPr lang="en-US" sz="1400" b="0" dirty="0">
                <a:effectLst/>
                <a:latin typeface="Consolas" panose="020B0609020204030204" pitchFamily="49" charset="0"/>
              </a:rPr>
              <a:t>    for (int </a:t>
            </a:r>
            <a:r>
              <a:rPr lang="en-US" sz="1400" b="0" dirty="0" err="1">
                <a:effectLst/>
                <a:latin typeface="Consolas" panose="020B0609020204030204" pitchFamily="49" charset="0"/>
              </a:rPr>
              <a:t>i</a:t>
            </a:r>
            <a:r>
              <a:rPr lang="en-US" sz="1400" b="0" dirty="0">
                <a:effectLst/>
                <a:latin typeface="Consolas" panose="020B0609020204030204" pitchFamily="49" charset="0"/>
              </a:rPr>
              <a:t> =0; </a:t>
            </a:r>
            <a:r>
              <a:rPr lang="en-US" sz="1400" b="0" dirty="0" err="1">
                <a:effectLst/>
                <a:latin typeface="Consolas" panose="020B0609020204030204" pitchFamily="49" charset="0"/>
              </a:rPr>
              <a:t>i</a:t>
            </a:r>
            <a:r>
              <a:rPr lang="en-US" sz="1400" b="0" dirty="0">
                <a:effectLst/>
                <a:latin typeface="Consolas" panose="020B0609020204030204" pitchFamily="49" charset="0"/>
              </a:rPr>
              <a:t> &lt; iterations; </a:t>
            </a:r>
            <a:r>
              <a:rPr lang="en-US" sz="1400" b="0" dirty="0" err="1">
                <a:effectLst/>
                <a:latin typeface="Consolas" panose="020B0609020204030204" pitchFamily="49" charset="0"/>
              </a:rPr>
              <a:t>i</a:t>
            </a:r>
            <a:r>
              <a:rPr lang="en-US" sz="1400" b="0" dirty="0">
                <a:effectLst/>
                <a:latin typeface="Consolas" panose="020B0609020204030204" pitchFamily="49" charset="0"/>
              </a:rPr>
              <a:t>++){</a:t>
            </a:r>
          </a:p>
          <a:p>
            <a:pPr>
              <a:lnSpc>
                <a:spcPts val="1425"/>
              </a:lnSpc>
              <a:buNone/>
            </a:pPr>
            <a:r>
              <a:rPr lang="en-US" sz="1400" b="0" dirty="0">
                <a:effectLst/>
                <a:latin typeface="Consolas" panose="020B0609020204030204" pitchFamily="49" charset="0"/>
              </a:rPr>
              <a:t>        switch(option){</a:t>
            </a:r>
          </a:p>
          <a:p>
            <a:pPr>
              <a:lnSpc>
                <a:spcPts val="1425"/>
              </a:lnSpc>
              <a:buNone/>
            </a:pPr>
            <a:r>
              <a:rPr lang="en-US" sz="1400" b="0" dirty="0">
                <a:effectLst/>
                <a:latin typeface="Consolas" panose="020B0609020204030204" pitchFamily="49" charset="0"/>
              </a:rPr>
              <a:t>            case 1:</a:t>
            </a:r>
          </a:p>
          <a:p>
            <a:pPr>
              <a:lnSpc>
                <a:spcPts val="1425"/>
              </a:lnSpc>
              <a:buNone/>
            </a:pPr>
            <a:r>
              <a:rPr lang="en-US" sz="1400" b="0" dirty="0">
                <a:effectLst/>
                <a:latin typeface="Consolas" panose="020B0609020204030204" pitchFamily="49" charset="0"/>
              </a:rPr>
              <a:t>                grad = </a:t>
            </a:r>
            <a:r>
              <a:rPr lang="en-US" sz="1400" b="0" dirty="0" err="1">
                <a:effectLst/>
                <a:latin typeface="Consolas" panose="020B0609020204030204" pitchFamily="49" charset="0"/>
              </a:rPr>
              <a:t>centralDerivative</a:t>
            </a:r>
            <a:r>
              <a:rPr lang="en-US" sz="1400" b="0" dirty="0">
                <a:effectLst/>
                <a:latin typeface="Consolas" panose="020B0609020204030204" pitchFamily="49" charset="0"/>
              </a:rPr>
              <a:t>(x, h);</a:t>
            </a:r>
          </a:p>
          <a:p>
            <a:pPr>
              <a:lnSpc>
                <a:spcPts val="1425"/>
              </a:lnSpc>
              <a:buNone/>
            </a:pPr>
            <a:r>
              <a:rPr lang="en-US" sz="1400" b="0" dirty="0">
                <a:effectLst/>
                <a:latin typeface="Consolas" panose="020B0609020204030204" pitchFamily="49" charset="0"/>
              </a:rPr>
              <a:t>                break;</a:t>
            </a:r>
          </a:p>
          <a:p>
            <a:pPr>
              <a:lnSpc>
                <a:spcPts val="1425"/>
              </a:lnSpc>
              <a:buNone/>
            </a:pPr>
            <a:r>
              <a:rPr lang="en-US" sz="1400" b="0" dirty="0">
                <a:effectLst/>
                <a:latin typeface="Consolas" panose="020B0609020204030204" pitchFamily="49" charset="0"/>
              </a:rPr>
              <a:t>            case 2:</a:t>
            </a:r>
          </a:p>
          <a:p>
            <a:pPr>
              <a:lnSpc>
                <a:spcPts val="1425"/>
              </a:lnSpc>
              <a:buNone/>
            </a:pPr>
            <a:r>
              <a:rPr lang="en-US" sz="1400" b="0" dirty="0">
                <a:effectLst/>
                <a:latin typeface="Consolas" panose="020B0609020204030204" pitchFamily="49" charset="0"/>
              </a:rPr>
              <a:t>                grad = </a:t>
            </a:r>
            <a:r>
              <a:rPr lang="en-US" sz="1400" b="0" dirty="0" err="1">
                <a:effectLst/>
                <a:latin typeface="Consolas" panose="020B0609020204030204" pitchFamily="49" charset="0"/>
              </a:rPr>
              <a:t>forwardDerivative</a:t>
            </a:r>
            <a:r>
              <a:rPr lang="en-US" sz="1400" b="0" dirty="0">
                <a:effectLst/>
                <a:latin typeface="Consolas" panose="020B0609020204030204" pitchFamily="49" charset="0"/>
              </a:rPr>
              <a:t>(x, h);</a:t>
            </a:r>
          </a:p>
          <a:p>
            <a:pPr>
              <a:lnSpc>
                <a:spcPts val="1425"/>
              </a:lnSpc>
              <a:buNone/>
            </a:pPr>
            <a:r>
              <a:rPr lang="en-US" sz="1400" b="0" dirty="0">
                <a:effectLst/>
                <a:latin typeface="Consolas" panose="020B0609020204030204" pitchFamily="49" charset="0"/>
              </a:rPr>
              <a:t>                break;</a:t>
            </a:r>
          </a:p>
          <a:p>
            <a:pPr>
              <a:lnSpc>
                <a:spcPts val="1425"/>
              </a:lnSpc>
              <a:buNone/>
            </a:pPr>
            <a:r>
              <a:rPr lang="en-US" sz="1400" b="0" dirty="0">
                <a:effectLst/>
                <a:latin typeface="Consolas" panose="020B0609020204030204" pitchFamily="49" charset="0"/>
              </a:rPr>
              <a:t>            case 3:</a:t>
            </a:r>
          </a:p>
          <a:p>
            <a:pPr>
              <a:lnSpc>
                <a:spcPts val="1425"/>
              </a:lnSpc>
              <a:buNone/>
            </a:pPr>
            <a:r>
              <a:rPr lang="en-US" sz="1400" b="0" dirty="0">
                <a:effectLst/>
                <a:latin typeface="Consolas" panose="020B0609020204030204" pitchFamily="49" charset="0"/>
              </a:rPr>
              <a:t>                grad = </a:t>
            </a:r>
            <a:r>
              <a:rPr lang="en-US" sz="1400" b="0" dirty="0" err="1">
                <a:effectLst/>
                <a:latin typeface="Consolas" panose="020B0609020204030204" pitchFamily="49" charset="0"/>
              </a:rPr>
              <a:t>backwardDerivative</a:t>
            </a:r>
            <a:r>
              <a:rPr lang="en-US" sz="1400" b="0" dirty="0">
                <a:effectLst/>
                <a:latin typeface="Consolas" panose="020B0609020204030204" pitchFamily="49" charset="0"/>
              </a:rPr>
              <a:t>(x, h);</a:t>
            </a:r>
          </a:p>
          <a:p>
            <a:pPr>
              <a:lnSpc>
                <a:spcPts val="1425"/>
              </a:lnSpc>
              <a:buNone/>
            </a:pPr>
            <a:r>
              <a:rPr lang="en-US" sz="1400" b="0" dirty="0">
                <a:effectLst/>
                <a:latin typeface="Consolas" panose="020B0609020204030204" pitchFamily="49" charset="0"/>
              </a:rPr>
              <a:t>                break;</a:t>
            </a:r>
          </a:p>
          <a:p>
            <a:pPr>
              <a:lnSpc>
                <a:spcPts val="1425"/>
              </a:lnSpc>
              <a:buNone/>
            </a:pPr>
            <a:r>
              <a:rPr lang="en-US" sz="1400" b="0" dirty="0">
                <a:effectLst/>
                <a:latin typeface="Consolas" panose="020B0609020204030204" pitchFamily="49" charset="0"/>
              </a:rPr>
              <a:t>            default:</a:t>
            </a:r>
          </a:p>
          <a:p>
            <a:pPr>
              <a:lnSpc>
                <a:spcPts val="1425"/>
              </a:lnSpc>
              <a:buNone/>
            </a:pPr>
            <a:r>
              <a:rPr lang="en-US" sz="1400" b="0" dirty="0">
                <a:effectLst/>
                <a:latin typeface="Consolas" panose="020B0609020204030204" pitchFamily="49" charset="0"/>
              </a:rPr>
              <a:t>                </a:t>
            </a:r>
            <a:r>
              <a:rPr lang="en-US" sz="1400" b="0" dirty="0" err="1">
                <a:effectLst/>
                <a:latin typeface="Consolas" panose="020B0609020204030204" pitchFamily="49" charset="0"/>
              </a:rPr>
              <a:t>cout</a:t>
            </a:r>
            <a:r>
              <a:rPr lang="en-US" sz="1400" b="0" dirty="0">
                <a:effectLst/>
                <a:latin typeface="Consolas" panose="020B0609020204030204" pitchFamily="49" charset="0"/>
              </a:rPr>
              <a:t> &lt;&lt; "Invalid option. Using central difference by default." &lt;&lt; </a:t>
            </a:r>
            <a:r>
              <a:rPr lang="en-US" sz="1400" b="0" dirty="0" err="1">
                <a:effectLst/>
                <a:latin typeface="Consolas" panose="020B0609020204030204" pitchFamily="49" charset="0"/>
              </a:rPr>
              <a:t>endl</a:t>
            </a:r>
            <a:r>
              <a:rPr lang="en-US" sz="1400" b="0" dirty="0">
                <a:effectLst/>
                <a:latin typeface="Consolas" panose="020B0609020204030204" pitchFamily="49" charset="0"/>
              </a:rPr>
              <a:t>;</a:t>
            </a:r>
          </a:p>
          <a:p>
            <a:pPr>
              <a:lnSpc>
                <a:spcPts val="1425"/>
              </a:lnSpc>
              <a:buNone/>
            </a:pPr>
            <a:r>
              <a:rPr lang="en-US" sz="1400" b="0" dirty="0">
                <a:effectLst/>
                <a:latin typeface="Consolas" panose="020B0609020204030204" pitchFamily="49" charset="0"/>
              </a:rPr>
              <a:t>                grad = </a:t>
            </a:r>
            <a:r>
              <a:rPr lang="en-US" sz="1400" b="0" dirty="0" err="1">
                <a:effectLst/>
                <a:latin typeface="Consolas" panose="020B0609020204030204" pitchFamily="49" charset="0"/>
              </a:rPr>
              <a:t>centralDerivative</a:t>
            </a:r>
            <a:r>
              <a:rPr lang="en-US" sz="1400" b="0" dirty="0">
                <a:effectLst/>
                <a:latin typeface="Consolas" panose="020B0609020204030204" pitchFamily="49" charset="0"/>
              </a:rPr>
              <a:t>(x, h);</a:t>
            </a:r>
          </a:p>
          <a:p>
            <a:pPr>
              <a:lnSpc>
                <a:spcPts val="1425"/>
              </a:lnSpc>
              <a:buNone/>
            </a:pPr>
            <a:r>
              <a:rPr lang="en-US" sz="1400" b="0" dirty="0">
                <a:effectLst/>
                <a:latin typeface="Consolas" panose="020B0609020204030204" pitchFamily="49" charset="0"/>
              </a:rPr>
              <a:t>        }</a:t>
            </a:r>
          </a:p>
          <a:p>
            <a:pPr>
              <a:lnSpc>
                <a:spcPts val="1425"/>
              </a:lnSpc>
              <a:buNone/>
            </a:pPr>
            <a:r>
              <a:rPr lang="en-US" sz="1400" b="0" dirty="0">
                <a:effectLst/>
                <a:latin typeface="Consolas" panose="020B0609020204030204" pitchFamily="49" charset="0"/>
              </a:rPr>
              <a:t>        </a:t>
            </a:r>
          </a:p>
          <a:p>
            <a:pPr>
              <a:lnSpc>
                <a:spcPts val="1425"/>
              </a:lnSpc>
              <a:buNone/>
            </a:pPr>
            <a:r>
              <a:rPr lang="en-US" sz="1400" b="0" dirty="0">
                <a:effectLst/>
                <a:latin typeface="Consolas" panose="020B0609020204030204" pitchFamily="49" charset="0"/>
              </a:rPr>
              <a:t>        x = x - </a:t>
            </a:r>
            <a:r>
              <a:rPr lang="en-US" sz="1400" b="0" dirty="0" err="1">
                <a:effectLst/>
                <a:latin typeface="Consolas" panose="020B0609020204030204" pitchFamily="49" charset="0"/>
              </a:rPr>
              <a:t>lr</a:t>
            </a:r>
            <a:r>
              <a:rPr lang="en-US" sz="1400" b="0" dirty="0">
                <a:effectLst/>
                <a:latin typeface="Consolas" panose="020B0609020204030204" pitchFamily="49" charset="0"/>
              </a:rPr>
              <a:t> * grad; </a:t>
            </a:r>
          </a:p>
          <a:p>
            <a:pPr>
              <a:lnSpc>
                <a:spcPts val="1425"/>
              </a:lnSpc>
              <a:buNone/>
            </a:pPr>
            <a:r>
              <a:rPr lang="en-US" sz="1400" dirty="0">
                <a:latin typeface="Consolas" panose="020B0609020204030204" pitchFamily="49" charset="0"/>
              </a:rPr>
              <a:t>    </a:t>
            </a:r>
            <a:r>
              <a:rPr lang="en-US" sz="1400" b="0" dirty="0">
                <a:effectLst/>
                <a:latin typeface="Consolas" panose="020B0609020204030204" pitchFamily="49" charset="0"/>
              </a:rPr>
              <a:t>    return 0;</a:t>
            </a:r>
          </a:p>
          <a:p>
            <a:pPr>
              <a:lnSpc>
                <a:spcPts val="1425"/>
              </a:lnSpc>
              <a:buNone/>
            </a:pPr>
            <a:r>
              <a:rPr lang="en-US" sz="1400" b="0" dirty="0">
                <a:effectLst/>
                <a:latin typeface="Consolas" panose="020B0609020204030204" pitchFamily="49" charset="0"/>
              </a:rPr>
              <a:t>}</a:t>
            </a:r>
            <a:endParaRPr lang="en-US" sz="1400" dirty="0"/>
          </a:p>
        </p:txBody>
      </p:sp>
    </p:spTree>
    <p:extLst>
      <p:ext uri="{BB962C8B-B14F-4D97-AF65-F5344CB8AC3E}">
        <p14:creationId xmlns:p14="http://schemas.microsoft.com/office/powerpoint/2010/main" val="1774289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GRADIENT DESCENT</a:t>
            </a:r>
          </a:p>
        </p:txBody>
      </p:sp>
      <mc:AlternateContent xmlns:mc="http://schemas.openxmlformats.org/markup-compatibility/2006" xmlns:a14="http://schemas.microsoft.com/office/drawing/2010/main">
        <mc:Choice Requires="a14">
          <p:sp>
            <p:nvSpPr>
              <p:cNvPr id="9" name="TextBox 8"/>
              <p:cNvSpPr txBox="1"/>
              <p:nvPr/>
            </p:nvSpPr>
            <p:spPr>
              <a:xfrm>
                <a:off x="289560" y="1036320"/>
                <a:ext cx="11795760" cy="54680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Let </a:t>
                </a:r>
                <a14:m>
                  <m:oMath xmlns:m="http://schemas.openxmlformats.org/officeDocument/2006/math">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as an approx. to the true labels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Loss Function is then represented as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nary>
                      <m:nary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d>
                      </m:sub>
                      <m:sup>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sup>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p>
                        </m:s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p>
                        </m:s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nary>
                  </m:oMath>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Where m is the number of training examples</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en>
                      </m:f>
                      <m:nary>
                        <m:nary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d>
                        </m:sub>
                        <m:sup>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sup>
                        <m:e>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p>
                          </m:s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p>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e>
                              </m:d>
                            </m:sup>
                          </m:sSup>
                        </m:e>
                      </m:nary>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en>
                      </m:f>
                      <m:nary>
                        <m:nary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d>
                        </m:sub>
                        <m:sup>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sup>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p>
                              </m:s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p>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e>
                                  </m:d>
                                </m:sup>
                              </m:sSup>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p>
                          </m:sSup>
                        </m:e>
                      </m:nary>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Gradient Descent Updates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𝛼𝜕</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𝛼𝜕</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89560" y="1036320"/>
                <a:ext cx="11795760" cy="5468035"/>
              </a:xfrm>
              <a:prstGeom prst="rect">
                <a:avLst/>
              </a:prstGeom>
              <a:blipFill rotWithShape="0">
                <a:blip r:embed="rId3"/>
                <a:stretch>
                  <a:fillRect l="-827" t="-892"/>
                </a:stretch>
              </a:blipFill>
            </p:spPr>
            <p:txBody>
              <a:bodyPr/>
              <a:lstStyle/>
              <a:p>
                <a:r>
                  <a:rPr lang="en-US">
                    <a:noFill/>
                  </a:rPr>
                  <a:t> </a:t>
                </a:r>
              </a:p>
            </p:txBody>
          </p:sp>
        </mc:Fallback>
      </mc:AlternateContent>
    </p:spTree>
    <p:extLst>
      <p:ext uri="{BB962C8B-B14F-4D97-AF65-F5344CB8AC3E}">
        <p14:creationId xmlns:p14="http://schemas.microsoft.com/office/powerpoint/2010/main" val="680730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7622E-1621-5572-1D46-48141766CD6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AFACE70-9905-FF1F-10EB-CAF1869687E6}"/>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GRADIENT DESCENT</a:t>
            </a:r>
          </a:p>
        </p:txBody>
      </p:sp>
      <p:pic>
        <p:nvPicPr>
          <p:cNvPr id="4" name="Picture 3">
            <a:extLst>
              <a:ext uri="{FF2B5EF4-FFF2-40B4-BE49-F238E27FC236}">
                <a16:creationId xmlns:a16="http://schemas.microsoft.com/office/drawing/2014/main" id="{FF8FA762-293D-F9B5-D36D-7A9EE63EE876}"/>
              </a:ext>
            </a:extLst>
          </p:cNvPr>
          <p:cNvPicPr>
            <a:picLocks noChangeAspect="1"/>
          </p:cNvPicPr>
          <p:nvPr/>
        </p:nvPicPr>
        <p:blipFill>
          <a:blip r:embed="rId3"/>
          <a:stretch>
            <a:fillRect/>
          </a:stretch>
        </p:blipFill>
        <p:spPr>
          <a:xfrm>
            <a:off x="2730876" y="1318103"/>
            <a:ext cx="6730247" cy="4804210"/>
          </a:xfrm>
          <a:prstGeom prst="rect">
            <a:avLst/>
          </a:prstGeom>
        </p:spPr>
      </p:pic>
    </p:spTree>
    <p:extLst>
      <p:ext uri="{BB962C8B-B14F-4D97-AF65-F5344CB8AC3E}">
        <p14:creationId xmlns:p14="http://schemas.microsoft.com/office/powerpoint/2010/main" val="2378293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22877" y="53078"/>
            <a:ext cx="321825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NEURONS IN HUMAN BRIAN</a:t>
            </a:r>
          </a:p>
        </p:txBody>
      </p:sp>
      <p:sp>
        <p:nvSpPr>
          <p:cNvPr id="2" name="Oval 1"/>
          <p:cNvSpPr/>
          <p:nvPr/>
        </p:nvSpPr>
        <p:spPr>
          <a:xfrm>
            <a:off x="4846320" y="2935224"/>
            <a:ext cx="2322576" cy="21762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NEURON</a:t>
            </a:r>
          </a:p>
        </p:txBody>
      </p:sp>
      <p:sp>
        <p:nvSpPr>
          <p:cNvPr id="6" name="Oval 5"/>
          <p:cNvSpPr/>
          <p:nvPr/>
        </p:nvSpPr>
        <p:spPr>
          <a:xfrm>
            <a:off x="1088136" y="1947672"/>
            <a:ext cx="1417320" cy="786384"/>
          </a:xfrm>
          <a:prstGeom prst="ellips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 1</a:t>
            </a:r>
          </a:p>
        </p:txBody>
      </p:sp>
      <p:sp>
        <p:nvSpPr>
          <p:cNvPr id="7" name="Oval 6"/>
          <p:cNvSpPr/>
          <p:nvPr/>
        </p:nvSpPr>
        <p:spPr>
          <a:xfrm>
            <a:off x="1088136" y="3499104"/>
            <a:ext cx="1417320" cy="78638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 2</a:t>
            </a:r>
          </a:p>
        </p:txBody>
      </p:sp>
      <p:sp>
        <p:nvSpPr>
          <p:cNvPr id="8" name="Oval 7"/>
          <p:cNvSpPr/>
          <p:nvPr/>
        </p:nvSpPr>
        <p:spPr>
          <a:xfrm>
            <a:off x="1088136" y="5199888"/>
            <a:ext cx="1417320" cy="78638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 3</a:t>
            </a:r>
          </a:p>
        </p:txBody>
      </p:sp>
      <p:cxnSp>
        <p:nvCxnSpPr>
          <p:cNvPr id="10" name="Straight Arrow Connector 9"/>
          <p:cNvCxnSpPr>
            <a:stCxn id="6" idx="6"/>
          </p:cNvCxnSpPr>
          <p:nvPr/>
        </p:nvCxnSpPr>
        <p:spPr>
          <a:xfrm>
            <a:off x="2505456" y="2340864"/>
            <a:ext cx="2340864" cy="1551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2" idx="2"/>
          </p:cNvCxnSpPr>
          <p:nvPr/>
        </p:nvCxnSpPr>
        <p:spPr>
          <a:xfrm>
            <a:off x="2505456" y="4017544"/>
            <a:ext cx="2340864" cy="5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505456" y="4233952"/>
            <a:ext cx="2340864" cy="1370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156704" y="4020452"/>
            <a:ext cx="2340864" cy="5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579864" y="3633076"/>
            <a:ext cx="1417320" cy="78638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20" name="Straight Arrow Connector 19"/>
          <p:cNvCxnSpPr/>
          <p:nvPr/>
        </p:nvCxnSpPr>
        <p:spPr>
          <a:xfrm flipH="1" flipV="1">
            <a:off x="3316453" y="4434700"/>
            <a:ext cx="810539" cy="125286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3099816" y="2999232"/>
            <a:ext cx="329184" cy="2112264"/>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p:cNvSpPr txBox="1"/>
          <p:nvPr/>
        </p:nvSpPr>
        <p:spPr>
          <a:xfrm>
            <a:off x="3675888" y="5815304"/>
            <a:ext cx="10635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Synapse</a:t>
            </a:r>
          </a:p>
        </p:txBody>
      </p:sp>
      <p:sp>
        <p:nvSpPr>
          <p:cNvPr id="26" name="Left Brace 25"/>
          <p:cNvSpPr/>
          <p:nvPr/>
        </p:nvSpPr>
        <p:spPr>
          <a:xfrm>
            <a:off x="530352" y="2103120"/>
            <a:ext cx="338328" cy="3712184"/>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8" name="Straight Arrow Connector 27"/>
          <p:cNvCxnSpPr/>
          <p:nvPr/>
        </p:nvCxnSpPr>
        <p:spPr>
          <a:xfrm flipH="1">
            <a:off x="868680" y="1289304"/>
            <a:ext cx="3730752" cy="813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602251" y="1021782"/>
            <a:ext cx="2554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Standardize the Inputs</a:t>
            </a:r>
          </a:p>
        </p:txBody>
      </p:sp>
      <p:sp>
        <p:nvSpPr>
          <p:cNvPr id="30" name="Right Brace 29"/>
          <p:cNvSpPr/>
          <p:nvPr/>
        </p:nvSpPr>
        <p:spPr>
          <a:xfrm rot="5400000">
            <a:off x="10058400" y="4032364"/>
            <a:ext cx="603504" cy="1773936"/>
          </a:xfrm>
          <a:prstGeom prst="rightBrace">
            <a:avLst/>
          </a:prstGeom>
          <a:noFill/>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TextBox 30"/>
          <p:cNvSpPr txBox="1"/>
          <p:nvPr/>
        </p:nvSpPr>
        <p:spPr>
          <a:xfrm>
            <a:off x="9372600" y="5419204"/>
            <a:ext cx="2359152"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Continuous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Binary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Categorical</a:t>
            </a:r>
          </a:p>
        </p:txBody>
      </p:sp>
    </p:spTree>
    <p:extLst>
      <p:ext uri="{BB962C8B-B14F-4D97-AF65-F5344CB8AC3E}">
        <p14:creationId xmlns:p14="http://schemas.microsoft.com/office/powerpoint/2010/main" val="2455229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736" y="1061863"/>
            <a:ext cx="11384280" cy="5796137"/>
          </a:xfrm>
          <a:prstGeom prst="rect">
            <a:avLst/>
          </a:prstGeom>
        </p:spPr>
      </p:pic>
      <p:sp>
        <p:nvSpPr>
          <p:cNvPr id="4" name="Rectangle 3"/>
          <p:cNvSpPr/>
          <p:nvPr/>
        </p:nvSpPr>
        <p:spPr>
          <a:xfrm>
            <a:off x="4862540" y="53078"/>
            <a:ext cx="233891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NEURAL NETWORKS</a:t>
            </a:r>
          </a:p>
        </p:txBody>
      </p:sp>
    </p:spTree>
    <p:extLst>
      <p:ext uri="{BB962C8B-B14F-4D97-AF65-F5344CB8AC3E}">
        <p14:creationId xmlns:p14="http://schemas.microsoft.com/office/powerpoint/2010/main" val="1354186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66915"/>
            <a:ext cx="12192000" cy="5330010"/>
          </a:xfrm>
          <a:prstGeom prst="rect">
            <a:avLst/>
          </a:prstGeom>
        </p:spPr>
      </p:pic>
      <p:sp>
        <p:nvSpPr>
          <p:cNvPr id="5" name="Rectangle 4"/>
          <p:cNvSpPr/>
          <p:nvPr/>
        </p:nvSpPr>
        <p:spPr>
          <a:xfrm>
            <a:off x="5022839" y="53078"/>
            <a:ext cx="201830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DEEP NETWORKS</a:t>
            </a:r>
          </a:p>
        </p:txBody>
      </p:sp>
    </p:spTree>
    <p:extLst>
      <p:ext uri="{BB962C8B-B14F-4D97-AF65-F5344CB8AC3E}">
        <p14:creationId xmlns:p14="http://schemas.microsoft.com/office/powerpoint/2010/main" val="2137996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98229"/>
            <a:ext cx="12192000" cy="5261542"/>
          </a:xfrm>
          <a:prstGeom prst="rect">
            <a:avLst/>
          </a:prstGeom>
        </p:spPr>
      </p:pic>
      <p:sp>
        <p:nvSpPr>
          <p:cNvPr id="4" name="Rectangle 3"/>
          <p:cNvSpPr/>
          <p:nvPr/>
        </p:nvSpPr>
        <p:spPr>
          <a:xfrm>
            <a:off x="5022839" y="53078"/>
            <a:ext cx="201830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DEEP NETWORKS</a:t>
            </a:r>
          </a:p>
        </p:txBody>
      </p:sp>
    </p:spTree>
    <p:extLst>
      <p:ext uri="{BB962C8B-B14F-4D97-AF65-F5344CB8AC3E}">
        <p14:creationId xmlns:p14="http://schemas.microsoft.com/office/powerpoint/2010/main" val="3426523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29694" y="53078"/>
            <a:ext cx="260462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BIOLOGICAL NEURONS</a:t>
            </a:r>
          </a:p>
        </p:txBody>
      </p:sp>
      <p:pic>
        <p:nvPicPr>
          <p:cNvPr id="5" name="Picture 4"/>
          <p:cNvPicPr>
            <a:picLocks noChangeAspect="1"/>
          </p:cNvPicPr>
          <p:nvPr/>
        </p:nvPicPr>
        <p:blipFill>
          <a:blip r:embed="rId3"/>
          <a:stretch>
            <a:fillRect/>
          </a:stretch>
        </p:blipFill>
        <p:spPr>
          <a:xfrm>
            <a:off x="6982236" y="1728118"/>
            <a:ext cx="4850486" cy="3020472"/>
          </a:xfrm>
          <a:prstGeom prst="rect">
            <a:avLst/>
          </a:prstGeom>
        </p:spPr>
      </p:pic>
      <p:sp>
        <p:nvSpPr>
          <p:cNvPr id="3" name="TextBox 2">
            <a:extLst>
              <a:ext uri="{FF2B5EF4-FFF2-40B4-BE49-F238E27FC236}">
                <a16:creationId xmlns:a16="http://schemas.microsoft.com/office/drawing/2014/main" id="{3353FB49-7F07-7161-0616-ED9D48AE4321}"/>
              </a:ext>
            </a:extLst>
          </p:cNvPr>
          <p:cNvSpPr txBox="1"/>
          <p:nvPr/>
        </p:nvSpPr>
        <p:spPr>
          <a:xfrm>
            <a:off x="359278" y="1245999"/>
            <a:ext cx="6101080" cy="5909310"/>
          </a:xfrm>
          <a:prstGeom prst="rect">
            <a:avLst/>
          </a:prstGeom>
          <a:noFill/>
        </p:spPr>
        <p:txBody>
          <a:bodyPr wrap="square">
            <a:spAutoFit/>
          </a:bodyPr>
          <a:lstStyle/>
          <a:p>
            <a:pPr marL="285750" indent="-285750" algn="just">
              <a:buFont typeface="Wingdings" panose="05000000000000000000" pitchFamily="2" charset="2"/>
              <a:buChar char="§"/>
            </a:pPr>
            <a:r>
              <a:rPr lang="en-US" dirty="0">
                <a:solidFill>
                  <a:srgbClr val="000000"/>
                </a:solidFill>
                <a:latin typeface="MinionPro-Regular"/>
              </a:rPr>
              <a:t>Biological Neurons are</a:t>
            </a:r>
            <a:r>
              <a:rPr lang="en-US" sz="1800" b="0" i="0" dirty="0">
                <a:solidFill>
                  <a:srgbClr val="000000"/>
                </a:solidFill>
                <a:effectLst/>
                <a:latin typeface="MinionPro-Regular"/>
              </a:rPr>
              <a:t> composed of a </a:t>
            </a:r>
            <a:r>
              <a:rPr lang="en-US" sz="1800" b="0" i="1" dirty="0">
                <a:solidFill>
                  <a:srgbClr val="000000"/>
                </a:solidFill>
                <a:effectLst/>
                <a:latin typeface="MinionPro-It"/>
              </a:rPr>
              <a:t>cell body </a:t>
            </a:r>
            <a:r>
              <a:rPr lang="en-US" sz="1800" b="0" i="0" dirty="0">
                <a:solidFill>
                  <a:srgbClr val="000000"/>
                </a:solidFill>
                <a:effectLst/>
                <a:latin typeface="MinionPro-Regular"/>
              </a:rPr>
              <a:t>containing the nucleus and most of the cell’s complex components, many branching extensions called </a:t>
            </a:r>
            <a:r>
              <a:rPr lang="en-US" sz="1800" b="0" dirty="0">
                <a:solidFill>
                  <a:srgbClr val="0070C0"/>
                </a:solidFill>
                <a:effectLst>
                  <a:outerShdw blurRad="38100" dist="38100" dir="2700000" algn="tl">
                    <a:srgbClr val="000000">
                      <a:alpha val="43137"/>
                    </a:srgbClr>
                  </a:outerShdw>
                </a:effectLst>
                <a:latin typeface="MinionPro-It"/>
              </a:rPr>
              <a:t>dendrites</a:t>
            </a:r>
            <a:r>
              <a:rPr lang="en-US" sz="1800" b="0" dirty="0">
                <a:solidFill>
                  <a:srgbClr val="0070C0"/>
                </a:solidFill>
                <a:effectLst>
                  <a:outerShdw blurRad="38100" dist="38100" dir="2700000" algn="tl">
                    <a:srgbClr val="000000">
                      <a:alpha val="43137"/>
                    </a:srgbClr>
                  </a:outerShdw>
                </a:effectLst>
                <a:latin typeface="MinionPro-Regular"/>
              </a:rPr>
              <a:t>,</a:t>
            </a:r>
            <a:r>
              <a:rPr lang="en-US" sz="1800" b="0" i="0" dirty="0">
                <a:solidFill>
                  <a:srgbClr val="000000"/>
                </a:solidFill>
                <a:effectLst/>
                <a:latin typeface="MinionPro-Regular"/>
              </a:rPr>
              <a:t> plus one very long </a:t>
            </a:r>
            <a:r>
              <a:rPr lang="en-US" sz="1800" b="0" i="1" dirty="0">
                <a:solidFill>
                  <a:srgbClr val="0070C0"/>
                </a:solidFill>
                <a:effectLst>
                  <a:outerShdw blurRad="38100" dist="38100" dir="2700000" algn="tl">
                    <a:srgbClr val="000000">
                      <a:alpha val="43137"/>
                    </a:srgbClr>
                  </a:outerShdw>
                </a:effectLst>
                <a:latin typeface="MinionPro-Regular"/>
              </a:rPr>
              <a:t>extension called the </a:t>
            </a:r>
            <a:r>
              <a:rPr lang="en-US" sz="1800" b="0" i="1" dirty="0">
                <a:solidFill>
                  <a:srgbClr val="0070C0"/>
                </a:solidFill>
                <a:effectLst>
                  <a:outerShdw blurRad="38100" dist="38100" dir="2700000" algn="tl">
                    <a:srgbClr val="000000">
                      <a:alpha val="43137"/>
                    </a:srgbClr>
                  </a:outerShdw>
                </a:effectLst>
                <a:latin typeface="MinionPro-It"/>
              </a:rPr>
              <a:t>axon</a:t>
            </a:r>
            <a:r>
              <a:rPr lang="en-US" sz="1800" b="0" i="0" dirty="0">
                <a:solidFill>
                  <a:srgbClr val="000000"/>
                </a:solidFill>
                <a:effectLst/>
                <a:latin typeface="MinionPro-Regular"/>
              </a:rPr>
              <a:t>. </a:t>
            </a:r>
          </a:p>
          <a:p>
            <a:pPr marL="285750" indent="-285750">
              <a:buFont typeface="Arial" panose="020B0604020202020204" pitchFamily="34" charset="0"/>
              <a:buChar char="•"/>
            </a:pPr>
            <a:r>
              <a:rPr lang="en-US" sz="1800" b="0" i="0" dirty="0">
                <a:solidFill>
                  <a:srgbClr val="000000"/>
                </a:solidFill>
                <a:effectLst/>
                <a:latin typeface="MinionPro-Regular"/>
              </a:rPr>
              <a:t>The axon’s length may be just a few times longer than the cell body, or up to tens of thousands of times longer. Near Its extremity the axon splits off into many branches called </a:t>
            </a:r>
            <a:r>
              <a:rPr lang="en-US" sz="1800" b="0" i="1" dirty="0" err="1">
                <a:solidFill>
                  <a:srgbClr val="0070C0"/>
                </a:solidFill>
                <a:effectLst>
                  <a:outerShdw blurRad="38100" dist="38100" dir="2700000" algn="tl">
                    <a:srgbClr val="000000">
                      <a:alpha val="43137"/>
                    </a:srgbClr>
                  </a:outerShdw>
                </a:effectLst>
                <a:latin typeface="MinionPro-It"/>
              </a:rPr>
              <a:t>telodendria</a:t>
            </a:r>
            <a:r>
              <a:rPr lang="en-US" sz="1800" b="0" i="1" dirty="0">
                <a:solidFill>
                  <a:srgbClr val="0070C0"/>
                </a:solidFill>
                <a:effectLst>
                  <a:outerShdw blurRad="38100" dist="38100" dir="2700000" algn="tl">
                    <a:srgbClr val="000000">
                      <a:alpha val="43137"/>
                    </a:srgbClr>
                  </a:outerShdw>
                </a:effectLst>
                <a:latin typeface="MinionPro-Regular"/>
              </a:rPr>
              <a:t>,</a:t>
            </a:r>
            <a:r>
              <a:rPr lang="en-US" sz="1800" b="0" i="0" dirty="0">
                <a:solidFill>
                  <a:srgbClr val="000000"/>
                </a:solidFill>
                <a:effectLst/>
                <a:latin typeface="MinionPro-Regular"/>
              </a:rPr>
              <a:t> and at the </a:t>
            </a:r>
            <a:r>
              <a:rPr lang="en-US" sz="1800" b="0" i="1" dirty="0">
                <a:solidFill>
                  <a:srgbClr val="0070C0"/>
                </a:solidFill>
                <a:effectLst>
                  <a:outerShdw blurRad="38100" dist="38100" dir="2700000" algn="tl">
                    <a:srgbClr val="000000">
                      <a:alpha val="43137"/>
                    </a:srgbClr>
                  </a:outerShdw>
                </a:effectLst>
                <a:latin typeface="MinionPro-Regular"/>
              </a:rPr>
              <a:t>tip of these branches are minuscule structures called </a:t>
            </a:r>
            <a:r>
              <a:rPr lang="en-US" sz="1800" b="0" i="1" dirty="0">
                <a:solidFill>
                  <a:srgbClr val="0070C0"/>
                </a:solidFill>
                <a:effectLst>
                  <a:outerShdw blurRad="38100" dist="38100" dir="2700000" algn="tl">
                    <a:srgbClr val="000000">
                      <a:alpha val="43137"/>
                    </a:srgbClr>
                  </a:outerShdw>
                </a:effectLst>
                <a:latin typeface="MinionPro-It"/>
              </a:rPr>
              <a:t>synaptic terminals </a:t>
            </a:r>
            <a:r>
              <a:rPr lang="en-US" sz="1800" b="0" i="0" dirty="0">
                <a:solidFill>
                  <a:srgbClr val="000000"/>
                </a:solidFill>
                <a:effectLst/>
                <a:latin typeface="MinionPro-Regular"/>
              </a:rPr>
              <a:t>(or simply </a:t>
            </a:r>
            <a:r>
              <a:rPr lang="en-US" sz="1800" b="0" i="1" dirty="0">
                <a:solidFill>
                  <a:srgbClr val="000000"/>
                </a:solidFill>
                <a:effectLst/>
                <a:latin typeface="MinionPro-It"/>
              </a:rPr>
              <a:t>synapses</a:t>
            </a:r>
            <a:r>
              <a:rPr lang="en-US" sz="1800" b="0" i="0" dirty="0">
                <a:solidFill>
                  <a:srgbClr val="000000"/>
                </a:solidFill>
                <a:effectLst/>
                <a:latin typeface="MinionPro-Regular"/>
              </a:rPr>
              <a:t>), which are connected to the dendrites or cell bodies of other neurons.</a:t>
            </a:r>
            <a:r>
              <a:rPr lang="en-US" dirty="0"/>
              <a:t> </a:t>
            </a:r>
          </a:p>
          <a:p>
            <a:pPr marL="285750" indent="-285750">
              <a:buFont typeface="Arial" panose="020B0604020202020204" pitchFamily="34" charset="0"/>
              <a:buChar char="•"/>
            </a:pPr>
            <a:r>
              <a:rPr lang="en-US" dirty="0"/>
              <a:t>Biological neurons produce short electrical impulses called </a:t>
            </a:r>
            <a:r>
              <a:rPr lang="en-US" i="1" dirty="0">
                <a:solidFill>
                  <a:srgbClr val="0070C0"/>
                </a:solidFill>
                <a:effectLst>
                  <a:outerShdw blurRad="38100" dist="38100" dir="2700000" algn="tl">
                    <a:srgbClr val="000000">
                      <a:alpha val="43137"/>
                    </a:srgbClr>
                  </a:outerShdw>
                </a:effectLst>
              </a:rPr>
              <a:t>action potentials </a:t>
            </a:r>
            <a:r>
              <a:rPr lang="en-US" dirty="0"/>
              <a:t>(APs, or just </a:t>
            </a:r>
            <a:r>
              <a:rPr lang="en-US" i="1" dirty="0"/>
              <a:t>signals</a:t>
            </a:r>
            <a:r>
              <a:rPr lang="en-US" dirty="0"/>
              <a:t>) which travel along the axons and </a:t>
            </a:r>
            <a:r>
              <a:rPr lang="en-US" dirty="0">
                <a:solidFill>
                  <a:srgbClr val="0070C0"/>
                </a:solidFill>
                <a:effectLst>
                  <a:outerShdw blurRad="38100" dist="38100" dir="2700000" algn="tl">
                    <a:srgbClr val="000000">
                      <a:alpha val="43137"/>
                    </a:srgbClr>
                  </a:outerShdw>
                </a:effectLst>
              </a:rPr>
              <a:t>make the synapses release chemical signals called </a:t>
            </a:r>
            <a:r>
              <a:rPr lang="en-US" i="1" dirty="0">
                <a:solidFill>
                  <a:srgbClr val="0070C0"/>
                </a:solidFill>
                <a:effectLst>
                  <a:outerShdw blurRad="38100" dist="38100" dir="2700000" algn="tl">
                    <a:srgbClr val="000000">
                      <a:alpha val="43137"/>
                    </a:srgbClr>
                  </a:outerShdw>
                </a:effectLst>
              </a:rPr>
              <a:t>neurotransmitters</a:t>
            </a:r>
            <a:r>
              <a:rPr lang="en-US" dirty="0">
                <a:solidFill>
                  <a:srgbClr val="0070C0"/>
                </a:solidFill>
                <a:effectLst>
                  <a:outerShdw blurRad="38100" dist="38100" dir="2700000" algn="tl">
                    <a:srgbClr val="000000">
                      <a:alpha val="43137"/>
                    </a:srgbClr>
                  </a:outerShdw>
                </a:effectLst>
              </a:rPr>
              <a:t> </a:t>
            </a:r>
          </a:p>
          <a:p>
            <a:pPr marL="285750" indent="-285750">
              <a:buFont typeface="Arial" panose="020B0604020202020204" pitchFamily="34" charset="0"/>
              <a:buChar char="•"/>
            </a:pPr>
            <a:r>
              <a:rPr lang="en-US" dirty="0"/>
              <a:t>When a neuron receives a sufficient amount of these neurotransmitters within a few milliseconds, it fires its own electrical impulses </a:t>
            </a:r>
            <a:br>
              <a:rPr lang="en-US" dirty="0"/>
            </a:br>
            <a:br>
              <a:rPr lang="en-US" dirty="0"/>
            </a:br>
            <a:br>
              <a:rPr lang="en-US" dirty="0"/>
            </a:br>
            <a:endParaRPr lang="en-US" dirty="0"/>
          </a:p>
        </p:txBody>
      </p:sp>
    </p:spTree>
    <p:extLst>
      <p:ext uri="{BB962C8B-B14F-4D97-AF65-F5344CB8AC3E}">
        <p14:creationId xmlns:p14="http://schemas.microsoft.com/office/powerpoint/2010/main" val="3524628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77283" y="53078"/>
            <a:ext cx="170944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NEURAL NETS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4" y="1379847"/>
            <a:ext cx="10058400" cy="5206701"/>
          </a:xfrm>
          <a:prstGeom prst="rect">
            <a:avLst/>
          </a:prstGeom>
        </p:spPr>
      </p:pic>
      <p:sp>
        <p:nvSpPr>
          <p:cNvPr id="3" name="Rectangle 2"/>
          <p:cNvSpPr/>
          <p:nvPr/>
        </p:nvSpPr>
        <p:spPr>
          <a:xfrm>
            <a:off x="4315968" y="2706624"/>
            <a:ext cx="4572000" cy="358444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Arrow Connector 5"/>
          <p:cNvCxnSpPr/>
          <p:nvPr/>
        </p:nvCxnSpPr>
        <p:spPr>
          <a:xfrm flipH="1">
            <a:off x="5925312" y="1892808"/>
            <a:ext cx="877824" cy="74980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86726" y="1569642"/>
            <a:ext cx="179222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Operation Inside Neuron</a:t>
            </a:r>
          </a:p>
        </p:txBody>
      </p:sp>
    </p:spTree>
    <p:extLst>
      <p:ext uri="{BB962C8B-B14F-4D97-AF65-F5344CB8AC3E}">
        <p14:creationId xmlns:p14="http://schemas.microsoft.com/office/powerpoint/2010/main" val="1167988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A777E-C8E8-1D88-5018-04DCF443EF3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6DC03D0-9FA1-0750-E7DB-670317C5CFC8}"/>
              </a:ext>
            </a:extLst>
          </p:cNvPr>
          <p:cNvSpPr/>
          <p:nvPr/>
        </p:nvSpPr>
        <p:spPr>
          <a:xfrm>
            <a:off x="3622794" y="53078"/>
            <a:ext cx="481843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WHY DO WE NEED ACTIVATION FUNCTIONS</a:t>
            </a:r>
          </a:p>
        </p:txBody>
      </p:sp>
      <p:sp>
        <p:nvSpPr>
          <p:cNvPr id="5" name="TextBox 4">
            <a:extLst>
              <a:ext uri="{FF2B5EF4-FFF2-40B4-BE49-F238E27FC236}">
                <a16:creationId xmlns:a16="http://schemas.microsoft.com/office/drawing/2014/main" id="{6F49E7BB-55D4-A695-4EE7-84FCE9079B4E}"/>
              </a:ext>
            </a:extLst>
          </p:cNvPr>
          <p:cNvSpPr txBox="1"/>
          <p:nvPr/>
        </p:nvSpPr>
        <p:spPr>
          <a:xfrm>
            <a:off x="955040" y="1231723"/>
            <a:ext cx="10485120" cy="254236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dirty="0"/>
              <a:t>If you chain several linear transformations, all you get is a linear transformation. For example, if f(</a:t>
            </a:r>
            <a:r>
              <a:rPr lang="en-US" i="1" dirty="0"/>
              <a:t>x</a:t>
            </a:r>
            <a:r>
              <a:rPr lang="en-US" dirty="0"/>
              <a:t>) = 2</a:t>
            </a:r>
            <a:r>
              <a:rPr lang="en-US" i="1" dirty="0"/>
              <a:t>x </a:t>
            </a:r>
            <a:r>
              <a:rPr lang="en-US" dirty="0"/>
              <a:t>+ 3 and g(</a:t>
            </a:r>
            <a:r>
              <a:rPr lang="en-US" i="1" dirty="0"/>
              <a:t>x</a:t>
            </a:r>
            <a:r>
              <a:rPr lang="en-US" dirty="0"/>
              <a:t>) = 5</a:t>
            </a:r>
            <a:r>
              <a:rPr lang="en-US" i="1" dirty="0"/>
              <a:t>x </a:t>
            </a:r>
            <a:r>
              <a:rPr lang="en-US" dirty="0"/>
              <a:t>– 1, then chaining these two linear functions gives you another linear function: f(g(</a:t>
            </a:r>
            <a:r>
              <a:rPr lang="en-US" i="1" dirty="0"/>
              <a:t>x</a:t>
            </a:r>
            <a:r>
              <a:rPr lang="en-US" dirty="0"/>
              <a:t>)) = 2(5</a:t>
            </a:r>
            <a:r>
              <a:rPr lang="en-US" i="1" dirty="0"/>
              <a:t>x </a:t>
            </a:r>
            <a:r>
              <a:rPr lang="en-US" dirty="0"/>
              <a:t>– 1) + 3 = 10</a:t>
            </a:r>
            <a:r>
              <a:rPr lang="en-US" i="1" dirty="0"/>
              <a:t>x </a:t>
            </a:r>
            <a:r>
              <a:rPr lang="en-US" dirty="0"/>
              <a:t>+ 1. So if you don’t have some nonlinearity between layers, then even a deep stack of layers is equivalent to a single layer, and you can’t solve very complex problems with that. Conversely, a large enough DNN with nonlinear activations can theoretically approximate any continuous function. </a:t>
            </a:r>
            <a:br>
              <a:rPr lang="en-US" dirty="0"/>
            </a:br>
            <a:endParaRPr lang="en-US" dirty="0"/>
          </a:p>
        </p:txBody>
      </p:sp>
      <p:pic>
        <p:nvPicPr>
          <p:cNvPr id="9" name="Picture 8">
            <a:extLst>
              <a:ext uri="{FF2B5EF4-FFF2-40B4-BE49-F238E27FC236}">
                <a16:creationId xmlns:a16="http://schemas.microsoft.com/office/drawing/2014/main" id="{093C7BA4-4D15-1D6B-9C80-D60FBA46338B}"/>
              </a:ext>
            </a:extLst>
          </p:cNvPr>
          <p:cNvPicPr>
            <a:picLocks noChangeAspect="1"/>
          </p:cNvPicPr>
          <p:nvPr/>
        </p:nvPicPr>
        <p:blipFill>
          <a:blip r:embed="rId2"/>
          <a:stretch>
            <a:fillRect/>
          </a:stretch>
        </p:blipFill>
        <p:spPr>
          <a:xfrm>
            <a:off x="2051961" y="3429000"/>
            <a:ext cx="8291278" cy="3010161"/>
          </a:xfrm>
          <a:prstGeom prst="rect">
            <a:avLst/>
          </a:prstGeom>
        </p:spPr>
      </p:pic>
    </p:spTree>
    <p:extLst>
      <p:ext uri="{BB962C8B-B14F-4D97-AF65-F5344CB8AC3E}">
        <p14:creationId xmlns:p14="http://schemas.microsoft.com/office/powerpoint/2010/main" val="79724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FA47E-896B-7609-3ED1-9E813164A3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23A5FAD-1873-FB8F-11AE-D99707A1D77D}"/>
              </a:ext>
            </a:extLst>
          </p:cNvPr>
          <p:cNvSpPr/>
          <p:nvPr/>
        </p:nvSpPr>
        <p:spPr>
          <a:xfrm>
            <a:off x="3622794" y="53078"/>
            <a:ext cx="481843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WHY DO WE NEED ACTIVATION FUNCTIONS</a:t>
            </a:r>
          </a:p>
        </p:txBody>
      </p:sp>
      <p:sp>
        <p:nvSpPr>
          <p:cNvPr id="5" name="TextBox 4">
            <a:extLst>
              <a:ext uri="{FF2B5EF4-FFF2-40B4-BE49-F238E27FC236}">
                <a16:creationId xmlns:a16="http://schemas.microsoft.com/office/drawing/2014/main" id="{BD839B6C-782D-D1C6-D6E8-C4BFBB213483}"/>
              </a:ext>
            </a:extLst>
          </p:cNvPr>
          <p:cNvSpPr txBox="1"/>
          <p:nvPr/>
        </p:nvSpPr>
        <p:spPr>
          <a:xfrm>
            <a:off x="386080" y="849410"/>
            <a:ext cx="11419840" cy="6157198"/>
          </a:xfrm>
          <a:prstGeom prst="rect">
            <a:avLst/>
          </a:prstGeom>
          <a:noFill/>
        </p:spPr>
        <p:txBody>
          <a:bodyPr wrap="square" rtlCol="0">
            <a:spAutoFit/>
          </a:bodyPr>
          <a:lstStyle/>
          <a:p>
            <a:pPr marL="285750" indent="-285750" algn="just">
              <a:lnSpc>
                <a:spcPct val="170000"/>
              </a:lnSpc>
              <a:buFont typeface="Wingdings" panose="05000000000000000000" pitchFamily="2" charset="2"/>
              <a:buChar char="§"/>
            </a:pPr>
            <a:r>
              <a:rPr lang="en-US" dirty="0"/>
              <a:t>MLPs can be used for </a:t>
            </a:r>
            <a:r>
              <a:rPr lang="en-US" i="1" dirty="0">
                <a:solidFill>
                  <a:srgbClr val="0070C0"/>
                </a:solidFill>
                <a:effectLst>
                  <a:outerShdw blurRad="38100" dist="38100" dir="2700000" algn="tl">
                    <a:srgbClr val="000000">
                      <a:alpha val="43137"/>
                    </a:srgbClr>
                  </a:outerShdw>
                </a:effectLst>
              </a:rPr>
              <a:t>regression tasks</a:t>
            </a:r>
            <a:r>
              <a:rPr lang="en-US" dirty="0"/>
              <a:t>. For example, to locate the center of an object in an image, you need to predict 2D coordinates, so you need two output neurons. If you also want to place a bounding box around the object, then you need two more numbers: the width and the height of the object. So, you end up with four output neurons</a:t>
            </a:r>
          </a:p>
          <a:p>
            <a:pPr marL="285750" indent="-285750" algn="just">
              <a:lnSpc>
                <a:spcPct val="170000"/>
              </a:lnSpc>
              <a:buFont typeface="Wingdings" panose="05000000000000000000" pitchFamily="2" charset="2"/>
              <a:buChar char="§"/>
            </a:pPr>
            <a:r>
              <a:rPr lang="en-US" i="1" dirty="0">
                <a:solidFill>
                  <a:srgbClr val="0070C0"/>
                </a:solidFill>
                <a:effectLst>
                  <a:outerShdw blurRad="38100" dist="38100" dir="2700000" algn="tl">
                    <a:srgbClr val="000000">
                      <a:alpha val="43137"/>
                    </a:srgbClr>
                  </a:outerShdw>
                </a:effectLst>
              </a:rPr>
              <a:t>When building an MLP for regression, you do not want to use any activation function for the output neurons, so they are free to output any range of values</a:t>
            </a:r>
            <a:r>
              <a:rPr lang="en-US" dirty="0"/>
              <a:t>. If you want to guarantee that the output will always be positive, then you can use the </a:t>
            </a:r>
            <a:r>
              <a:rPr lang="en-US" dirty="0" err="1"/>
              <a:t>ReLU</a:t>
            </a:r>
            <a:r>
              <a:rPr lang="en-US" dirty="0"/>
              <a:t> activation function in the output layer. Alternatively, </a:t>
            </a:r>
            <a:r>
              <a:rPr lang="en-US" i="1" dirty="0">
                <a:solidFill>
                  <a:srgbClr val="0070C0"/>
                </a:solidFill>
                <a:effectLst>
                  <a:outerShdw blurRad="38100" dist="38100" dir="2700000" algn="tl">
                    <a:srgbClr val="000000">
                      <a:alpha val="43137"/>
                    </a:srgbClr>
                  </a:outerShdw>
                </a:effectLst>
              </a:rPr>
              <a:t>you can use the </a:t>
            </a:r>
            <a:r>
              <a:rPr lang="en-US" i="1" dirty="0" err="1">
                <a:solidFill>
                  <a:srgbClr val="0070C0"/>
                </a:solidFill>
                <a:effectLst>
                  <a:outerShdw blurRad="38100" dist="38100" dir="2700000" algn="tl">
                    <a:srgbClr val="000000">
                      <a:alpha val="43137"/>
                    </a:srgbClr>
                  </a:outerShdw>
                </a:effectLst>
              </a:rPr>
              <a:t>softplus</a:t>
            </a:r>
            <a:r>
              <a:rPr lang="en-US" i="1" dirty="0">
                <a:solidFill>
                  <a:srgbClr val="0070C0"/>
                </a:solidFill>
                <a:effectLst>
                  <a:outerShdw blurRad="38100" dist="38100" dir="2700000" algn="tl">
                    <a:srgbClr val="000000">
                      <a:alpha val="43137"/>
                    </a:srgbClr>
                  </a:outerShdw>
                </a:effectLst>
              </a:rPr>
              <a:t> activation function, which is a smooth variant of </a:t>
            </a:r>
            <a:r>
              <a:rPr lang="en-US" i="1" dirty="0" err="1">
                <a:solidFill>
                  <a:srgbClr val="0070C0"/>
                </a:solidFill>
                <a:effectLst>
                  <a:outerShdw blurRad="38100" dist="38100" dir="2700000" algn="tl">
                    <a:srgbClr val="000000">
                      <a:alpha val="43137"/>
                    </a:srgbClr>
                  </a:outerShdw>
                </a:effectLst>
              </a:rPr>
              <a:t>ReLU</a:t>
            </a:r>
            <a:r>
              <a:rPr lang="en-US" i="1" dirty="0">
                <a:solidFill>
                  <a:srgbClr val="0070C0"/>
                </a:solidFill>
                <a:effectLst>
                  <a:outerShdw blurRad="38100" dist="38100" dir="2700000" algn="tl">
                    <a:srgbClr val="000000">
                      <a:alpha val="43137"/>
                    </a:srgbClr>
                  </a:outerShdw>
                </a:effectLst>
              </a:rPr>
              <a:t>: </a:t>
            </a:r>
            <a:r>
              <a:rPr lang="en-US" i="1" dirty="0" err="1">
                <a:solidFill>
                  <a:srgbClr val="0070C0"/>
                </a:solidFill>
                <a:effectLst>
                  <a:outerShdw blurRad="38100" dist="38100" dir="2700000" algn="tl">
                    <a:srgbClr val="000000">
                      <a:alpha val="43137"/>
                    </a:srgbClr>
                  </a:outerShdw>
                </a:effectLst>
              </a:rPr>
              <a:t>softplus</a:t>
            </a:r>
            <a:r>
              <a:rPr lang="en-US" i="1" dirty="0">
                <a:solidFill>
                  <a:srgbClr val="0070C0"/>
                </a:solidFill>
                <a:effectLst>
                  <a:outerShdw blurRad="38100" dist="38100" dir="2700000" algn="tl">
                    <a:srgbClr val="000000">
                      <a:alpha val="43137"/>
                    </a:srgbClr>
                  </a:outerShdw>
                </a:effectLst>
              </a:rPr>
              <a:t>(z) = log(1 + exp(z))</a:t>
            </a:r>
            <a:r>
              <a:rPr lang="en-US" dirty="0"/>
              <a:t>. It is close to 0 when </a:t>
            </a:r>
            <a:r>
              <a:rPr lang="en-US" i="1" dirty="0"/>
              <a:t>z </a:t>
            </a:r>
            <a:r>
              <a:rPr lang="en-US" dirty="0"/>
              <a:t>is negative, and close to </a:t>
            </a:r>
            <a:r>
              <a:rPr lang="en-US" i="1" dirty="0"/>
              <a:t>z </a:t>
            </a:r>
            <a:r>
              <a:rPr lang="en-US" dirty="0"/>
              <a:t>when </a:t>
            </a:r>
            <a:r>
              <a:rPr lang="en-US" i="1" dirty="0"/>
              <a:t>z </a:t>
            </a:r>
            <a:r>
              <a:rPr lang="en-US" dirty="0"/>
              <a:t>is positive</a:t>
            </a:r>
          </a:p>
          <a:p>
            <a:pPr marL="285750" indent="-285750">
              <a:lnSpc>
                <a:spcPct val="170000"/>
              </a:lnSpc>
              <a:buFont typeface="Wingdings" panose="05000000000000000000" pitchFamily="2" charset="2"/>
              <a:buChar char="§"/>
            </a:pPr>
            <a:r>
              <a:rPr lang="en-US" dirty="0"/>
              <a:t>If you want to guarantee that the predictions will fall within a given range of values, then you can use the </a:t>
            </a:r>
            <a:r>
              <a:rPr lang="en-US" i="1" dirty="0">
                <a:solidFill>
                  <a:srgbClr val="0070C0"/>
                </a:solidFill>
                <a:effectLst>
                  <a:outerShdw blurRad="38100" dist="38100" dir="2700000" algn="tl">
                    <a:srgbClr val="000000">
                      <a:alpha val="43137"/>
                    </a:srgbClr>
                  </a:outerShdw>
                </a:effectLst>
              </a:rPr>
              <a:t>logistic function or the hyperbolic tangent</a:t>
            </a:r>
            <a:r>
              <a:rPr lang="en-US" dirty="0"/>
              <a:t>, and then scale the labels to the appropriate range: 0 to 1 for the logistic function and –1 to 1 for the hyperbolic tangent. </a:t>
            </a:r>
            <a:br>
              <a:rPr lang="en-US" dirty="0"/>
            </a:br>
            <a:br>
              <a:rPr lang="en-US" dirty="0"/>
            </a:br>
            <a:endParaRPr lang="en-US" dirty="0"/>
          </a:p>
        </p:txBody>
      </p:sp>
    </p:spTree>
    <p:extLst>
      <p:ext uri="{BB962C8B-B14F-4D97-AF65-F5344CB8AC3E}">
        <p14:creationId xmlns:p14="http://schemas.microsoft.com/office/powerpoint/2010/main" val="2716613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4E070-4C7D-D301-9874-CD08B4F2E37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CF07803-51AE-F50D-3289-DBDB51937A50}"/>
              </a:ext>
            </a:extLst>
          </p:cNvPr>
          <p:cNvSpPr/>
          <p:nvPr/>
        </p:nvSpPr>
        <p:spPr>
          <a:xfrm>
            <a:off x="3622794" y="53078"/>
            <a:ext cx="481843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WHY DO WE NEED ACTIVATION FUNCTIONS</a:t>
            </a:r>
          </a:p>
        </p:txBody>
      </p:sp>
      <p:sp>
        <p:nvSpPr>
          <p:cNvPr id="5" name="TextBox 4">
            <a:extLst>
              <a:ext uri="{FF2B5EF4-FFF2-40B4-BE49-F238E27FC236}">
                <a16:creationId xmlns:a16="http://schemas.microsoft.com/office/drawing/2014/main" id="{AA9FD48B-8516-531D-0AD8-6DDBD740763F}"/>
              </a:ext>
            </a:extLst>
          </p:cNvPr>
          <p:cNvSpPr txBox="1"/>
          <p:nvPr/>
        </p:nvSpPr>
        <p:spPr>
          <a:xfrm>
            <a:off x="386080" y="849410"/>
            <a:ext cx="11419840" cy="7389844"/>
          </a:xfrm>
          <a:prstGeom prst="rect">
            <a:avLst/>
          </a:prstGeom>
          <a:noFill/>
        </p:spPr>
        <p:txBody>
          <a:bodyPr wrap="square" rtlCol="0">
            <a:spAutoFit/>
          </a:bodyPr>
          <a:lstStyle/>
          <a:p>
            <a:pPr marL="285750" indent="-285750" algn="just">
              <a:lnSpc>
                <a:spcPct val="190000"/>
              </a:lnSpc>
              <a:buFont typeface="Wingdings" panose="05000000000000000000" pitchFamily="2" charset="2"/>
              <a:buChar char="§"/>
            </a:pPr>
            <a:r>
              <a:rPr lang="en-US" dirty="0"/>
              <a:t>The </a:t>
            </a:r>
            <a:r>
              <a:rPr lang="en-US" i="1" dirty="0">
                <a:solidFill>
                  <a:srgbClr val="0070C0"/>
                </a:solidFill>
                <a:effectLst>
                  <a:outerShdw blurRad="38100" dist="38100" dir="2700000" algn="tl">
                    <a:srgbClr val="000000">
                      <a:alpha val="43137"/>
                    </a:srgbClr>
                  </a:outerShdw>
                </a:effectLst>
              </a:rPr>
              <a:t>loss function to use during training is typically the mean squared error</a:t>
            </a:r>
            <a:r>
              <a:rPr lang="en-US" dirty="0"/>
              <a:t>, but </a:t>
            </a:r>
            <a:r>
              <a:rPr lang="en-US" i="1" dirty="0">
                <a:solidFill>
                  <a:srgbClr val="0070C0"/>
                </a:solidFill>
                <a:effectLst>
                  <a:outerShdw blurRad="38100" dist="38100" dir="2700000" algn="tl">
                    <a:srgbClr val="000000">
                      <a:alpha val="43137"/>
                    </a:srgbClr>
                  </a:outerShdw>
                </a:effectLst>
              </a:rPr>
              <a:t>if you have a lot of outliers in the training set, you may prefer to use the mean absolute error instead</a:t>
            </a:r>
            <a:r>
              <a:rPr lang="en-US" dirty="0"/>
              <a:t>.</a:t>
            </a:r>
          </a:p>
          <a:p>
            <a:pPr marL="285750" indent="-285750">
              <a:lnSpc>
                <a:spcPct val="190000"/>
              </a:lnSpc>
              <a:buFont typeface="Wingdings" panose="05000000000000000000" pitchFamily="2" charset="2"/>
              <a:buChar char="§"/>
            </a:pPr>
            <a:r>
              <a:rPr lang="en-US" dirty="0"/>
              <a:t> </a:t>
            </a:r>
            <a:r>
              <a:rPr lang="en-US" i="1" dirty="0">
                <a:solidFill>
                  <a:srgbClr val="0070C0"/>
                </a:solidFill>
                <a:effectLst>
                  <a:outerShdw blurRad="38100" dist="38100" dir="2700000" algn="tl">
                    <a:srgbClr val="000000">
                      <a:alpha val="43137"/>
                    </a:srgbClr>
                  </a:outerShdw>
                </a:effectLst>
              </a:rPr>
              <a:t>Huber loss is quadratic when the error is smaller </a:t>
            </a:r>
            <a:r>
              <a:rPr lang="en-US" dirty="0"/>
              <a:t>than a threshold </a:t>
            </a:r>
            <a:r>
              <a:rPr lang="en-US" i="1" dirty="0"/>
              <a:t>δ </a:t>
            </a:r>
            <a:r>
              <a:rPr lang="en-US" dirty="0"/>
              <a:t>(typically 1) but linear when the error is larger than </a:t>
            </a:r>
            <a:r>
              <a:rPr lang="en-US" i="1" dirty="0"/>
              <a:t>δ</a:t>
            </a:r>
            <a:r>
              <a:rPr lang="en-US" dirty="0"/>
              <a:t>. The linear part makes it less sensitive to outliers than the mean squared error, and the quadratic part allows it to converge faster and be more precise than the mean absolute error. </a:t>
            </a:r>
          </a:p>
          <a:p>
            <a:pPr marL="285750" indent="-285750">
              <a:lnSpc>
                <a:spcPct val="190000"/>
              </a:lnSpc>
              <a:buFont typeface="Wingdings" panose="05000000000000000000" pitchFamily="2" charset="2"/>
              <a:buChar char="§"/>
            </a:pPr>
            <a:r>
              <a:rPr lang="en-US" i="1" dirty="0">
                <a:solidFill>
                  <a:srgbClr val="0070C0"/>
                </a:solidFill>
                <a:effectLst>
                  <a:outerShdw blurRad="38100" dist="38100" dir="2700000" algn="tl">
                    <a:srgbClr val="000000">
                      <a:alpha val="43137"/>
                    </a:srgbClr>
                  </a:outerShdw>
                </a:effectLst>
              </a:rPr>
              <a:t>MLPs can also be used for classification tasks</a:t>
            </a:r>
            <a:r>
              <a:rPr lang="en-US" dirty="0"/>
              <a:t>. For a </a:t>
            </a:r>
            <a:r>
              <a:rPr lang="en-US" i="1" dirty="0">
                <a:solidFill>
                  <a:srgbClr val="0070C0"/>
                </a:solidFill>
                <a:effectLst>
                  <a:outerShdw blurRad="38100" dist="38100" dir="2700000" algn="tl">
                    <a:srgbClr val="000000">
                      <a:alpha val="43137"/>
                    </a:srgbClr>
                  </a:outerShdw>
                </a:effectLst>
              </a:rPr>
              <a:t>binary classification problem, you just need a single output neuron using the logistic activation function</a:t>
            </a:r>
            <a:r>
              <a:rPr lang="en-US" dirty="0"/>
              <a:t>: the </a:t>
            </a:r>
            <a:r>
              <a:rPr lang="en-US" i="1" dirty="0">
                <a:solidFill>
                  <a:srgbClr val="0070C0"/>
                </a:solidFill>
                <a:effectLst>
                  <a:outerShdw blurRad="38100" dist="38100" dir="2700000" algn="tl">
                    <a:srgbClr val="000000">
                      <a:alpha val="43137"/>
                    </a:srgbClr>
                  </a:outerShdw>
                </a:effectLst>
              </a:rPr>
              <a:t>output will be a number between 0 and 1</a:t>
            </a:r>
            <a:r>
              <a:rPr lang="en-US" dirty="0"/>
              <a:t>, which you can interpret as the estimated probability of the positive class. </a:t>
            </a:r>
          </a:p>
          <a:p>
            <a:pPr marL="285750" indent="-285750">
              <a:lnSpc>
                <a:spcPct val="190000"/>
              </a:lnSpc>
              <a:buFont typeface="Wingdings" panose="05000000000000000000" pitchFamily="2" charset="2"/>
              <a:buChar char="§"/>
            </a:pPr>
            <a:r>
              <a:rPr lang="en-US" i="1" dirty="0">
                <a:solidFill>
                  <a:srgbClr val="0070C0"/>
                </a:solidFill>
                <a:effectLst>
                  <a:outerShdw blurRad="38100" dist="38100" dir="2700000" algn="tl">
                    <a:srgbClr val="000000">
                      <a:alpha val="43137"/>
                    </a:srgbClr>
                  </a:outerShdw>
                </a:effectLst>
              </a:rPr>
              <a:t>The </a:t>
            </a:r>
            <a:r>
              <a:rPr lang="en-US" i="1" dirty="0" err="1">
                <a:solidFill>
                  <a:srgbClr val="0070C0"/>
                </a:solidFill>
                <a:effectLst>
                  <a:outerShdw blurRad="38100" dist="38100" dir="2700000" algn="tl">
                    <a:srgbClr val="000000">
                      <a:alpha val="43137"/>
                    </a:srgbClr>
                  </a:outerShdw>
                </a:effectLst>
              </a:rPr>
              <a:t>softmax</a:t>
            </a:r>
            <a:r>
              <a:rPr lang="en-US" i="1" dirty="0">
                <a:solidFill>
                  <a:srgbClr val="0070C0"/>
                </a:solidFill>
                <a:effectLst>
                  <a:outerShdw blurRad="38100" dist="38100" dir="2700000" algn="tl">
                    <a:srgbClr val="000000">
                      <a:alpha val="43137"/>
                    </a:srgbClr>
                  </a:outerShdw>
                </a:effectLst>
              </a:rPr>
              <a:t> function</a:t>
            </a:r>
            <a:r>
              <a:rPr lang="en-US" dirty="0"/>
              <a:t> will ensure that all the </a:t>
            </a:r>
            <a:r>
              <a:rPr lang="en-US" i="1" dirty="0">
                <a:solidFill>
                  <a:srgbClr val="0070C0"/>
                </a:solidFill>
                <a:effectLst>
                  <a:outerShdw blurRad="38100" dist="38100" dir="2700000" algn="tl">
                    <a:srgbClr val="000000">
                      <a:alpha val="43137"/>
                    </a:srgbClr>
                  </a:outerShdw>
                </a:effectLst>
              </a:rPr>
              <a:t>estimated probabilities are between 0 and 1 </a:t>
            </a:r>
            <a:r>
              <a:rPr lang="en-US" dirty="0"/>
              <a:t>and that they add up to 1. </a:t>
            </a:r>
            <a:r>
              <a:rPr lang="en-US" i="1" dirty="0">
                <a:solidFill>
                  <a:srgbClr val="0070C0"/>
                </a:solidFill>
                <a:effectLst>
                  <a:outerShdw blurRad="38100" dist="38100" dir="2700000" algn="tl">
                    <a:srgbClr val="000000">
                      <a:alpha val="43137"/>
                    </a:srgbClr>
                  </a:outerShdw>
                </a:effectLst>
              </a:rPr>
              <a:t>This is called multiclass classification</a:t>
            </a:r>
            <a:r>
              <a:rPr lang="en-US" dirty="0"/>
              <a:t>. </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91762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818400-94F9-2A7C-4F77-FE993B3D3009}"/>
              </a:ext>
            </a:extLst>
          </p:cNvPr>
          <p:cNvSpPr txBox="1"/>
          <p:nvPr/>
        </p:nvSpPr>
        <p:spPr>
          <a:xfrm>
            <a:off x="472440" y="1032639"/>
            <a:ext cx="11247120" cy="1754326"/>
          </a:xfrm>
          <a:prstGeom prst="rect">
            <a:avLst/>
          </a:prstGeom>
          <a:noFill/>
        </p:spPr>
        <p:txBody>
          <a:bodyPr wrap="square">
            <a:spAutoFit/>
          </a:bodyPr>
          <a:lstStyle/>
          <a:p>
            <a:r>
              <a:rPr lang="en-US" sz="1800" b="0" i="0" dirty="0">
                <a:solidFill>
                  <a:srgbClr val="000000"/>
                </a:solidFill>
                <a:effectLst/>
                <a:latin typeface="MinionPro-Regular"/>
              </a:rPr>
              <a:t>The </a:t>
            </a:r>
            <a:r>
              <a:rPr lang="en-US" sz="1800" b="0" i="1" dirty="0">
                <a:solidFill>
                  <a:srgbClr val="000000"/>
                </a:solidFill>
                <a:effectLst/>
                <a:latin typeface="MinionPro-It"/>
              </a:rPr>
              <a:t>Perceptron </a:t>
            </a:r>
            <a:r>
              <a:rPr lang="en-US" sz="1800" b="0" i="0" dirty="0">
                <a:solidFill>
                  <a:srgbClr val="000000"/>
                </a:solidFill>
                <a:effectLst/>
                <a:latin typeface="MinionPro-Regular"/>
              </a:rPr>
              <a:t>is one of the simplest ANN architectures, </a:t>
            </a:r>
            <a:r>
              <a:rPr lang="en-US" sz="1800" b="0" i="1" dirty="0">
                <a:solidFill>
                  <a:srgbClr val="FF0000"/>
                </a:solidFill>
                <a:effectLst/>
                <a:latin typeface="MinionPro-Regular"/>
              </a:rPr>
              <a:t>invented in 1957 by Frank Rosenblatt</a:t>
            </a:r>
            <a:r>
              <a:rPr lang="en-US" sz="1800" b="0" i="0" dirty="0">
                <a:solidFill>
                  <a:srgbClr val="000000"/>
                </a:solidFill>
                <a:effectLst/>
                <a:latin typeface="MinionPro-Regular"/>
              </a:rPr>
              <a:t>. It is based on a slightly different artificial neuron called a </a:t>
            </a:r>
            <a:r>
              <a:rPr lang="en-US" sz="1800" b="0" i="1" dirty="0">
                <a:solidFill>
                  <a:srgbClr val="000000"/>
                </a:solidFill>
                <a:effectLst/>
                <a:latin typeface="MinionPro-It"/>
              </a:rPr>
              <a:t>threshold logic unit </a:t>
            </a:r>
            <a:r>
              <a:rPr lang="en-US" sz="1800" b="0" i="0" dirty="0">
                <a:solidFill>
                  <a:srgbClr val="000000"/>
                </a:solidFill>
                <a:effectLst/>
                <a:latin typeface="MinionPro-Regular"/>
              </a:rPr>
              <a:t>(TLU), or sometimes a </a:t>
            </a:r>
            <a:r>
              <a:rPr lang="en-US" sz="1800" b="0" i="1" dirty="0">
                <a:solidFill>
                  <a:srgbClr val="000000"/>
                </a:solidFill>
                <a:effectLst/>
                <a:latin typeface="MinionPro-It"/>
              </a:rPr>
              <a:t>linear threshold unit </a:t>
            </a:r>
            <a:r>
              <a:rPr lang="en-US" sz="1800" b="0" i="0" dirty="0">
                <a:solidFill>
                  <a:srgbClr val="000000"/>
                </a:solidFill>
                <a:effectLst/>
                <a:latin typeface="MinionPro-Regular"/>
              </a:rPr>
              <a:t>(LTU). The inputs and output are numbers (instead of binary on/off values), and each input connection is associated with a weight. The TLU computes a weighted sum of its inputs (</a:t>
            </a:r>
            <a:r>
              <a:rPr lang="en-US" sz="1800" b="0" i="1" dirty="0">
                <a:solidFill>
                  <a:srgbClr val="000000"/>
                </a:solidFill>
                <a:effectLst/>
                <a:latin typeface="MinionPro-It"/>
              </a:rPr>
              <a:t>z </a:t>
            </a:r>
            <a:r>
              <a:rPr lang="en-US" sz="1800" b="0" i="0" dirty="0">
                <a:solidFill>
                  <a:srgbClr val="000000"/>
                </a:solidFill>
                <a:effectLst/>
                <a:latin typeface="MinionPro-Regular"/>
              </a:rPr>
              <a:t>= </a:t>
            </a:r>
            <a:r>
              <a:rPr lang="en-US" sz="1800" b="0" i="1" dirty="0">
                <a:solidFill>
                  <a:srgbClr val="000000"/>
                </a:solidFill>
                <a:effectLst/>
                <a:latin typeface="MinionPro-It"/>
              </a:rPr>
              <a:t>w</a:t>
            </a:r>
            <a:r>
              <a:rPr lang="en-US" sz="800" b="0" i="0" dirty="0">
                <a:solidFill>
                  <a:srgbClr val="000000"/>
                </a:solidFill>
                <a:effectLst/>
                <a:latin typeface="MinionPro-Regular"/>
              </a:rPr>
              <a:t>1 </a:t>
            </a:r>
            <a:r>
              <a:rPr lang="en-US" sz="1800" b="0" i="1" dirty="0">
                <a:solidFill>
                  <a:srgbClr val="000000"/>
                </a:solidFill>
                <a:effectLst/>
                <a:latin typeface="MinionPro-It"/>
              </a:rPr>
              <a:t>x</a:t>
            </a:r>
            <a:r>
              <a:rPr lang="en-US" sz="800" b="0" i="0" dirty="0">
                <a:solidFill>
                  <a:srgbClr val="000000"/>
                </a:solidFill>
                <a:effectLst/>
                <a:latin typeface="MinionPro-Regular"/>
              </a:rPr>
              <a:t>1 </a:t>
            </a:r>
            <a:r>
              <a:rPr lang="en-US" sz="1800" b="0" i="0" dirty="0">
                <a:solidFill>
                  <a:srgbClr val="000000"/>
                </a:solidFill>
                <a:effectLst/>
                <a:latin typeface="MinionPro-Regular"/>
              </a:rPr>
              <a:t>+ </a:t>
            </a:r>
            <a:r>
              <a:rPr lang="en-US" sz="1800" b="0" i="1" dirty="0">
                <a:solidFill>
                  <a:srgbClr val="000000"/>
                </a:solidFill>
                <a:effectLst/>
                <a:latin typeface="MinionPro-It"/>
              </a:rPr>
              <a:t>w</a:t>
            </a:r>
            <a:r>
              <a:rPr lang="en-US" sz="800" b="0" i="0" dirty="0">
                <a:solidFill>
                  <a:srgbClr val="000000"/>
                </a:solidFill>
                <a:effectLst/>
                <a:latin typeface="MinionPro-Regular"/>
              </a:rPr>
              <a:t>2 </a:t>
            </a:r>
            <a:r>
              <a:rPr lang="en-US" sz="1800" b="0" i="1" dirty="0">
                <a:solidFill>
                  <a:srgbClr val="000000"/>
                </a:solidFill>
                <a:effectLst/>
                <a:latin typeface="MinionPro-It"/>
              </a:rPr>
              <a:t>x</a:t>
            </a:r>
            <a:r>
              <a:rPr lang="en-US" sz="800" b="0" i="0" dirty="0">
                <a:solidFill>
                  <a:srgbClr val="000000"/>
                </a:solidFill>
                <a:effectLst/>
                <a:latin typeface="MinionPro-Regular"/>
              </a:rPr>
              <a:t>2 </a:t>
            </a:r>
            <a:r>
              <a:rPr lang="en-US" sz="1800" b="0" i="0" dirty="0">
                <a:solidFill>
                  <a:srgbClr val="000000"/>
                </a:solidFill>
                <a:effectLst/>
                <a:latin typeface="MinionPro-Regular"/>
              </a:rPr>
              <a:t>+ </a:t>
            </a:r>
            <a:r>
              <a:rPr lang="en-US" sz="1800" b="0" i="0" dirty="0">
                <a:solidFill>
                  <a:srgbClr val="000000"/>
                </a:solidFill>
                <a:effectLst/>
                <a:latin typeface="Symbola"/>
              </a:rPr>
              <a:t>⋯ </a:t>
            </a:r>
            <a:r>
              <a:rPr lang="en-US" sz="1800" b="0" i="0" dirty="0">
                <a:solidFill>
                  <a:srgbClr val="000000"/>
                </a:solidFill>
                <a:effectLst/>
                <a:latin typeface="MinionPro-Regular"/>
              </a:rPr>
              <a:t>+ </a:t>
            </a:r>
            <a:r>
              <a:rPr lang="en-US" sz="1800" b="0" i="1" dirty="0" err="1">
                <a:solidFill>
                  <a:srgbClr val="000000"/>
                </a:solidFill>
                <a:effectLst/>
                <a:latin typeface="MinionPro-It"/>
              </a:rPr>
              <a:t>w</a:t>
            </a:r>
            <a:r>
              <a:rPr lang="en-US" sz="800" b="0" i="1" dirty="0" err="1">
                <a:solidFill>
                  <a:srgbClr val="000000"/>
                </a:solidFill>
                <a:effectLst/>
                <a:latin typeface="MinionPro-It"/>
              </a:rPr>
              <a:t>n</a:t>
            </a:r>
            <a:r>
              <a:rPr lang="en-US" sz="800" b="0" i="1" dirty="0">
                <a:solidFill>
                  <a:srgbClr val="000000"/>
                </a:solidFill>
                <a:effectLst/>
                <a:latin typeface="MinionPro-It"/>
              </a:rPr>
              <a:t> </a:t>
            </a:r>
            <a:r>
              <a:rPr lang="en-US" sz="1800" b="0" i="1" dirty="0" err="1">
                <a:solidFill>
                  <a:srgbClr val="000000"/>
                </a:solidFill>
                <a:effectLst/>
                <a:latin typeface="MinionPro-It"/>
              </a:rPr>
              <a:t>x</a:t>
            </a:r>
            <a:r>
              <a:rPr lang="en-US" sz="800" b="0" i="1" dirty="0" err="1">
                <a:solidFill>
                  <a:srgbClr val="000000"/>
                </a:solidFill>
                <a:effectLst/>
                <a:latin typeface="MinionPro-It"/>
              </a:rPr>
              <a:t>n</a:t>
            </a:r>
            <a:r>
              <a:rPr lang="en-US" sz="800" b="0" i="1" dirty="0">
                <a:solidFill>
                  <a:srgbClr val="000000"/>
                </a:solidFill>
                <a:effectLst/>
                <a:latin typeface="MinionPro-It"/>
              </a:rPr>
              <a:t> </a:t>
            </a:r>
            <a:r>
              <a:rPr lang="en-US" sz="1800" b="0" i="0" dirty="0">
                <a:solidFill>
                  <a:srgbClr val="000000"/>
                </a:solidFill>
                <a:effectLst/>
                <a:latin typeface="MinionPro-Regular"/>
              </a:rPr>
              <a:t>= </a:t>
            </a:r>
            <a:r>
              <a:rPr lang="en-US" sz="1800" b="1" i="0" dirty="0">
                <a:solidFill>
                  <a:srgbClr val="000000"/>
                </a:solidFill>
                <a:effectLst/>
                <a:latin typeface="MinionPro-Bold"/>
              </a:rPr>
              <a:t>x</a:t>
            </a:r>
            <a:r>
              <a:rPr lang="en-US" sz="800" b="0" i="0" dirty="0">
                <a:solidFill>
                  <a:srgbClr val="000000"/>
                </a:solidFill>
                <a:effectLst/>
                <a:latin typeface="Symbola"/>
              </a:rPr>
              <a:t>⊺ </a:t>
            </a:r>
            <a:r>
              <a:rPr lang="en-US" sz="1800" b="1" i="0" dirty="0">
                <a:solidFill>
                  <a:srgbClr val="000000"/>
                </a:solidFill>
                <a:effectLst/>
                <a:latin typeface="MinionPro-Bold"/>
              </a:rPr>
              <a:t>w</a:t>
            </a:r>
            <a:r>
              <a:rPr lang="en-US" sz="1800" b="0" i="0" dirty="0">
                <a:solidFill>
                  <a:srgbClr val="000000"/>
                </a:solidFill>
                <a:effectLst/>
                <a:latin typeface="MinionPro-Regular"/>
              </a:rPr>
              <a:t>), then applies a </a:t>
            </a:r>
            <a:r>
              <a:rPr lang="en-US" sz="1800" b="0" i="1" dirty="0">
                <a:solidFill>
                  <a:srgbClr val="000000"/>
                </a:solidFill>
                <a:effectLst/>
                <a:latin typeface="MinionPro-It"/>
              </a:rPr>
              <a:t>step function </a:t>
            </a:r>
            <a:r>
              <a:rPr lang="en-US" sz="1800" b="0" i="0" dirty="0">
                <a:solidFill>
                  <a:srgbClr val="000000"/>
                </a:solidFill>
                <a:effectLst/>
                <a:latin typeface="MinionPro-Regular"/>
              </a:rPr>
              <a:t>to that sum and outputs the result: </a:t>
            </a:r>
            <a:r>
              <a:rPr lang="en-US" sz="1800" b="0" i="1" dirty="0">
                <a:solidFill>
                  <a:srgbClr val="000000"/>
                </a:solidFill>
                <a:effectLst/>
                <a:latin typeface="MinionPro-It"/>
              </a:rPr>
              <a:t>h </a:t>
            </a:r>
            <a:r>
              <a:rPr lang="en-US" sz="800" b="1" i="0" dirty="0">
                <a:solidFill>
                  <a:srgbClr val="000000"/>
                </a:solidFill>
                <a:effectLst/>
                <a:latin typeface="MinionPro-Bold"/>
              </a:rPr>
              <a:t>w</a:t>
            </a:r>
            <a:r>
              <a:rPr lang="en-US" sz="1800" b="0" i="0" dirty="0">
                <a:solidFill>
                  <a:srgbClr val="000000"/>
                </a:solidFill>
                <a:effectLst/>
                <a:latin typeface="MinionPro-Regular"/>
              </a:rPr>
              <a:t>(</a:t>
            </a:r>
            <a:r>
              <a:rPr lang="en-US" sz="1800" b="1" i="0" dirty="0">
                <a:solidFill>
                  <a:srgbClr val="000000"/>
                </a:solidFill>
                <a:effectLst/>
                <a:latin typeface="MinionPro-Bold"/>
              </a:rPr>
              <a:t>x</a:t>
            </a:r>
            <a:r>
              <a:rPr lang="en-US" sz="1800" b="0" i="0" dirty="0">
                <a:solidFill>
                  <a:srgbClr val="000000"/>
                </a:solidFill>
                <a:effectLst/>
                <a:latin typeface="MinionPro-Regular"/>
              </a:rPr>
              <a:t>) = step(</a:t>
            </a:r>
            <a:r>
              <a:rPr lang="en-US" sz="1800" b="0" i="1" dirty="0">
                <a:solidFill>
                  <a:srgbClr val="000000"/>
                </a:solidFill>
                <a:effectLst/>
                <a:latin typeface="MinionPro-It"/>
              </a:rPr>
              <a:t>z</a:t>
            </a:r>
            <a:r>
              <a:rPr lang="en-US" sz="1800" b="0" i="0" dirty="0">
                <a:solidFill>
                  <a:srgbClr val="000000"/>
                </a:solidFill>
                <a:effectLst/>
                <a:latin typeface="MinionPro-Regular"/>
              </a:rPr>
              <a:t>), where </a:t>
            </a:r>
            <a:r>
              <a:rPr lang="en-US" sz="1800" b="0" i="1" dirty="0">
                <a:solidFill>
                  <a:srgbClr val="000000"/>
                </a:solidFill>
                <a:effectLst/>
                <a:latin typeface="MinionPro-It"/>
              </a:rPr>
              <a:t>z </a:t>
            </a:r>
            <a:r>
              <a:rPr lang="en-US" sz="1800" b="0" i="0" dirty="0">
                <a:solidFill>
                  <a:srgbClr val="000000"/>
                </a:solidFill>
                <a:effectLst/>
                <a:latin typeface="MinionPro-Regular"/>
              </a:rPr>
              <a:t>= </a:t>
            </a:r>
            <a:r>
              <a:rPr lang="en-US" sz="1800" b="1" i="0" dirty="0">
                <a:solidFill>
                  <a:srgbClr val="000000"/>
                </a:solidFill>
                <a:effectLst/>
                <a:latin typeface="MinionPro-Bold"/>
              </a:rPr>
              <a:t>x</a:t>
            </a:r>
            <a:r>
              <a:rPr lang="en-US" sz="800" b="0" i="0" dirty="0">
                <a:solidFill>
                  <a:srgbClr val="000000"/>
                </a:solidFill>
                <a:effectLst/>
                <a:latin typeface="Symbola"/>
              </a:rPr>
              <a:t>⊺ </a:t>
            </a:r>
            <a:r>
              <a:rPr lang="en-US" sz="1800" b="1" i="0" dirty="0">
                <a:solidFill>
                  <a:srgbClr val="000000"/>
                </a:solidFill>
                <a:effectLst/>
                <a:latin typeface="MinionPro-Bold"/>
              </a:rPr>
              <a:t>w</a:t>
            </a:r>
            <a:r>
              <a:rPr lang="en-US" dirty="0"/>
              <a:t> </a:t>
            </a:r>
            <a:br>
              <a:rPr lang="en-US" dirty="0"/>
            </a:br>
            <a:endParaRPr lang="en-US" dirty="0"/>
          </a:p>
        </p:txBody>
      </p:sp>
      <p:pic>
        <p:nvPicPr>
          <p:cNvPr id="7" name="Picture 6">
            <a:extLst>
              <a:ext uri="{FF2B5EF4-FFF2-40B4-BE49-F238E27FC236}">
                <a16:creationId xmlns:a16="http://schemas.microsoft.com/office/drawing/2014/main" id="{ACD3E7C2-1917-515A-C7FC-261FD58E8B98}"/>
              </a:ext>
            </a:extLst>
          </p:cNvPr>
          <p:cNvPicPr>
            <a:picLocks noChangeAspect="1"/>
          </p:cNvPicPr>
          <p:nvPr/>
        </p:nvPicPr>
        <p:blipFill>
          <a:blip r:embed="rId2"/>
          <a:srcRect l="17540" r="19405"/>
          <a:stretch>
            <a:fillRect/>
          </a:stretch>
        </p:blipFill>
        <p:spPr>
          <a:xfrm>
            <a:off x="701040" y="2906916"/>
            <a:ext cx="5151120" cy="2629128"/>
          </a:xfrm>
          <a:prstGeom prst="rect">
            <a:avLst/>
          </a:prstGeom>
        </p:spPr>
      </p:pic>
      <p:pic>
        <p:nvPicPr>
          <p:cNvPr id="9" name="Picture 8">
            <a:extLst>
              <a:ext uri="{FF2B5EF4-FFF2-40B4-BE49-F238E27FC236}">
                <a16:creationId xmlns:a16="http://schemas.microsoft.com/office/drawing/2014/main" id="{A627F24D-79E0-4F9F-4425-6648BF2D3988}"/>
              </a:ext>
            </a:extLst>
          </p:cNvPr>
          <p:cNvPicPr>
            <a:picLocks noChangeAspect="1"/>
          </p:cNvPicPr>
          <p:nvPr/>
        </p:nvPicPr>
        <p:blipFill>
          <a:blip r:embed="rId3"/>
          <a:srcRect t="11212"/>
          <a:stretch>
            <a:fillRect/>
          </a:stretch>
        </p:blipFill>
        <p:spPr>
          <a:xfrm>
            <a:off x="5950720" y="3023867"/>
            <a:ext cx="5768840" cy="1197613"/>
          </a:xfrm>
          <a:prstGeom prst="rect">
            <a:avLst/>
          </a:prstGeom>
        </p:spPr>
      </p:pic>
      <p:sp>
        <p:nvSpPr>
          <p:cNvPr id="10" name="TextBox 9">
            <a:extLst>
              <a:ext uri="{FF2B5EF4-FFF2-40B4-BE49-F238E27FC236}">
                <a16:creationId xmlns:a16="http://schemas.microsoft.com/office/drawing/2014/main" id="{996DA7E4-E3C6-1158-4BC9-E8E535335EB0}"/>
              </a:ext>
            </a:extLst>
          </p:cNvPr>
          <p:cNvSpPr txBox="1"/>
          <p:nvPr/>
        </p:nvSpPr>
        <p:spPr>
          <a:xfrm>
            <a:off x="6197600" y="2560320"/>
            <a:ext cx="3942080" cy="369332"/>
          </a:xfrm>
          <a:prstGeom prst="rect">
            <a:avLst/>
          </a:prstGeom>
          <a:noFill/>
          <a:ln>
            <a:solidFill>
              <a:schemeClr val="accent4">
                <a:lumMod val="75000"/>
              </a:schemeClr>
            </a:solidFill>
          </a:ln>
        </p:spPr>
        <p:txBody>
          <a:bodyPr wrap="square" rtlCol="0">
            <a:spAutoFit/>
          </a:bodyPr>
          <a:lstStyle/>
          <a:p>
            <a:r>
              <a:rPr lang="en-US" i="1" dirty="0">
                <a:solidFill>
                  <a:srgbClr val="FF0000"/>
                </a:solidFill>
              </a:rPr>
              <a:t>Common Step Functions in Perceptron</a:t>
            </a:r>
          </a:p>
        </p:txBody>
      </p:sp>
      <p:sp>
        <p:nvSpPr>
          <p:cNvPr id="11" name="Rectangle 10">
            <a:extLst>
              <a:ext uri="{FF2B5EF4-FFF2-40B4-BE49-F238E27FC236}">
                <a16:creationId xmlns:a16="http://schemas.microsoft.com/office/drawing/2014/main" id="{1B8CD6B6-C22C-CF2B-D557-F87CDA046BCF}"/>
              </a:ext>
            </a:extLst>
          </p:cNvPr>
          <p:cNvSpPr/>
          <p:nvPr/>
        </p:nvSpPr>
        <p:spPr>
          <a:xfrm>
            <a:off x="2991582" y="134358"/>
            <a:ext cx="591827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ARTIFICIAL NEURAL NETWORKS &amp; PERCEPTRON</a:t>
            </a:r>
          </a:p>
        </p:txBody>
      </p:sp>
    </p:spTree>
    <p:extLst>
      <p:ext uri="{BB962C8B-B14F-4D97-AF65-F5344CB8AC3E}">
        <p14:creationId xmlns:p14="http://schemas.microsoft.com/office/powerpoint/2010/main" val="1504667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3F0A-E2E3-11D0-7CE1-EE7E948031F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706DF34-E4B6-CCEA-C3F9-3B35DC6BBFBD}"/>
              </a:ext>
            </a:extLst>
          </p:cNvPr>
          <p:cNvSpPr txBox="1"/>
          <p:nvPr/>
        </p:nvSpPr>
        <p:spPr>
          <a:xfrm>
            <a:off x="472440" y="1032639"/>
            <a:ext cx="11247120" cy="2031325"/>
          </a:xfrm>
          <a:prstGeom prst="rect">
            <a:avLst/>
          </a:prstGeom>
          <a:noFill/>
        </p:spPr>
        <p:txBody>
          <a:bodyPr wrap="square">
            <a:spAutoFit/>
          </a:bodyPr>
          <a:lstStyle/>
          <a:p>
            <a:r>
              <a:rPr lang="en-US" dirty="0"/>
              <a:t>So, how is a Perceptron trained? The Perceptron training algorithm proposed by </a:t>
            </a:r>
            <a:r>
              <a:rPr lang="en-US" dirty="0">
                <a:solidFill>
                  <a:srgbClr val="FF0000"/>
                </a:solidFill>
              </a:rPr>
              <a:t>Rosenblatt was largely inspired by </a:t>
            </a:r>
            <a:r>
              <a:rPr lang="en-US" i="1" dirty="0">
                <a:solidFill>
                  <a:srgbClr val="FF0000"/>
                </a:solidFill>
              </a:rPr>
              <a:t>Hebb’s rule</a:t>
            </a:r>
            <a:r>
              <a:rPr lang="en-US" dirty="0"/>
              <a:t>. In his 1949 book </a:t>
            </a:r>
            <a:r>
              <a:rPr lang="en-US" i="1" dirty="0"/>
              <a:t>The Organization of Behavior </a:t>
            </a:r>
            <a:r>
              <a:rPr lang="en-US" dirty="0"/>
              <a:t>(Wiley), Donald Hebb suggested that when a biological neuron triggers another neuron often, the connection between these two neurons grows stronger. Sie‐ grid Löwel later summarized Hebb’s idea in the catchy phrase, “Cells that fire together, wire together”; that is, the connection weight between two neurons tends to increase when they fire simultaneously. This rule later became known as </a:t>
            </a:r>
            <a:r>
              <a:rPr lang="en-US" dirty="0">
                <a:solidFill>
                  <a:srgbClr val="FF0000"/>
                </a:solidFill>
              </a:rPr>
              <a:t>Hebb’s rule (or </a:t>
            </a:r>
            <a:r>
              <a:rPr lang="en-US" i="1" dirty="0">
                <a:solidFill>
                  <a:srgbClr val="FF0000"/>
                </a:solidFill>
              </a:rPr>
              <a:t>Hebbian learning</a:t>
            </a:r>
            <a:r>
              <a:rPr lang="en-US" dirty="0">
                <a:solidFill>
                  <a:srgbClr val="FF0000"/>
                </a:solidFill>
              </a:rPr>
              <a:t>)</a:t>
            </a:r>
            <a:r>
              <a:rPr lang="en-US" dirty="0"/>
              <a:t>. </a:t>
            </a:r>
            <a:br>
              <a:rPr lang="en-US" dirty="0"/>
            </a:br>
            <a:endParaRPr lang="en-US" dirty="0"/>
          </a:p>
        </p:txBody>
      </p:sp>
      <p:sp>
        <p:nvSpPr>
          <p:cNvPr id="11" name="Rectangle 10">
            <a:extLst>
              <a:ext uri="{FF2B5EF4-FFF2-40B4-BE49-F238E27FC236}">
                <a16:creationId xmlns:a16="http://schemas.microsoft.com/office/drawing/2014/main" id="{B2001AF6-8D1A-39A8-2C02-EC1082AF8EBA}"/>
              </a:ext>
            </a:extLst>
          </p:cNvPr>
          <p:cNvSpPr/>
          <p:nvPr/>
        </p:nvSpPr>
        <p:spPr>
          <a:xfrm>
            <a:off x="2991582" y="134358"/>
            <a:ext cx="591827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ARTIFICIAL NEURAL NETWORKS &amp; PERCEPTRON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4A66ED2-3E27-A9FB-892E-B9D4D12B3039}"/>
                  </a:ext>
                </a:extLst>
              </p:cNvPr>
              <p:cNvSpPr txBox="1"/>
              <p:nvPr/>
            </p:nvSpPr>
            <p:spPr>
              <a:xfrm>
                <a:off x="6828149" y="3794037"/>
                <a:ext cx="4891411" cy="984885"/>
              </a:xfrm>
              <a:prstGeom prst="rect">
                <a:avLst/>
              </a:prstGeom>
              <a:noFill/>
            </p:spPr>
            <p:txBody>
              <a:bodyPr wrap="square" lIns="0" tIns="0" rIns="0" bIns="0" rtlCol="0">
                <a:spAutoFit/>
              </a:bodyPr>
              <a:lstStyle/>
              <a:p>
                <a:r>
                  <a:rPr lang="en-US" sz="3200" i="1" dirty="0">
                    <a:solidFill>
                      <a:schemeClr val="accent1">
                        <a:lumMod val="50000"/>
                      </a:schemeClr>
                    </a:solidFill>
                  </a:rPr>
                  <a:t>Perceptron Learning Rule:</a:t>
                </a:r>
              </a:p>
              <a:p>
                <a:pPr/>
                <a14:m>
                  <m:oMathPara xmlns:m="http://schemas.openxmlformats.org/officeDocument/2006/math">
                    <m:oMathParaPr>
                      <m:jc m:val="centerGroup"/>
                    </m:oMathParaPr>
                    <m:oMath xmlns:m="http://schemas.openxmlformats.org/officeDocument/2006/math">
                      <m:r>
                        <m:rPr>
                          <m:nor/>
                        </m:rPr>
                        <a:rPr lang="en-US" sz="3200" i="1" dirty="0" smtClean="0">
                          <a:solidFill>
                            <a:schemeClr val="accent1">
                              <a:lumMod val="50000"/>
                            </a:schemeClr>
                          </a:solidFill>
                          <a:latin typeface="Cambria Math" panose="02040503050406030204" pitchFamily="18" charset="0"/>
                        </a:rPr>
                        <m:t>w</m:t>
                      </m:r>
                      <m:r>
                        <m:rPr>
                          <m:nor/>
                        </m:rPr>
                        <a:rPr lang="en-US" sz="3200" b="0" i="1" dirty="0" smtClean="0">
                          <a:solidFill>
                            <a:schemeClr val="accent1">
                              <a:lumMod val="50000"/>
                            </a:schemeClr>
                          </a:solidFill>
                          <a:latin typeface="Cambria Math" panose="02040503050406030204" pitchFamily="18" charset="0"/>
                        </a:rPr>
                        <m:t>_</m:t>
                      </m:r>
                      <m:r>
                        <m:rPr>
                          <m:nor/>
                        </m:rPr>
                        <a:rPr lang="en-US" sz="3200" b="0" i="1" dirty="0" smtClean="0">
                          <a:solidFill>
                            <a:schemeClr val="accent1">
                              <a:lumMod val="50000"/>
                            </a:schemeClr>
                          </a:solidFill>
                          <a:latin typeface="Cambria Math" panose="02040503050406030204" pitchFamily="18" charset="0"/>
                        </a:rPr>
                        <m:t>i</m:t>
                      </m:r>
                      <m:r>
                        <m:rPr>
                          <m:nor/>
                        </m:rPr>
                        <a:rPr lang="en-US" sz="3200" b="0" i="1" dirty="0" smtClean="0">
                          <a:solidFill>
                            <a:schemeClr val="accent1">
                              <a:lumMod val="50000"/>
                            </a:schemeClr>
                          </a:solidFill>
                          <a:latin typeface="Cambria Math" panose="02040503050406030204" pitchFamily="18" charset="0"/>
                        </a:rPr>
                        <m:t>,</m:t>
                      </m:r>
                      <m:r>
                        <m:rPr>
                          <m:nor/>
                        </m:rPr>
                        <a:rPr lang="en-US" sz="3200" b="0" i="1" dirty="0" smtClean="0">
                          <a:solidFill>
                            <a:schemeClr val="accent1">
                              <a:lumMod val="50000"/>
                            </a:schemeClr>
                          </a:solidFill>
                          <a:latin typeface="Cambria Math" panose="02040503050406030204" pitchFamily="18" charset="0"/>
                        </a:rPr>
                        <m:t>j</m:t>
                      </m:r>
                      <m:r>
                        <m:rPr>
                          <m:nor/>
                        </m:rPr>
                        <a:rPr lang="en-US" sz="3200" i="1" dirty="0">
                          <a:solidFill>
                            <a:schemeClr val="accent1">
                              <a:lumMod val="50000"/>
                            </a:schemeClr>
                          </a:solidFill>
                        </a:rPr>
                        <m:t> = </m:t>
                      </m:r>
                      <m:r>
                        <m:rPr>
                          <m:nor/>
                        </m:rPr>
                        <a:rPr lang="en-US" sz="3200" i="1" dirty="0">
                          <a:solidFill>
                            <a:schemeClr val="accent1">
                              <a:lumMod val="50000"/>
                            </a:schemeClr>
                          </a:solidFill>
                        </a:rPr>
                        <m:t>w</m:t>
                      </m:r>
                      <m:r>
                        <m:rPr>
                          <m:nor/>
                        </m:rPr>
                        <a:rPr lang="en-US" sz="3200" i="1" dirty="0">
                          <a:solidFill>
                            <a:schemeClr val="accent1">
                              <a:lumMod val="50000"/>
                            </a:schemeClr>
                          </a:solidFill>
                        </a:rPr>
                        <m:t>_{</m:t>
                      </m:r>
                      <m:r>
                        <m:rPr>
                          <m:nor/>
                        </m:rPr>
                        <a:rPr lang="en-US" sz="3200" i="1" dirty="0">
                          <a:solidFill>
                            <a:schemeClr val="accent1">
                              <a:lumMod val="50000"/>
                            </a:schemeClr>
                          </a:solidFill>
                        </a:rPr>
                        <m:t>i</m:t>
                      </m:r>
                      <m:r>
                        <m:rPr>
                          <m:nor/>
                        </m:rPr>
                        <a:rPr lang="en-US" sz="3200" i="1" dirty="0">
                          <a:solidFill>
                            <a:schemeClr val="accent1">
                              <a:lumMod val="50000"/>
                            </a:schemeClr>
                          </a:solidFill>
                        </a:rPr>
                        <m:t>,</m:t>
                      </m:r>
                      <m:r>
                        <m:rPr>
                          <m:nor/>
                        </m:rPr>
                        <a:rPr lang="en-US" sz="3200" i="1" dirty="0">
                          <a:solidFill>
                            <a:schemeClr val="accent1">
                              <a:lumMod val="50000"/>
                            </a:schemeClr>
                          </a:solidFill>
                        </a:rPr>
                        <m:t>j</m:t>
                      </m:r>
                      <m:r>
                        <m:rPr>
                          <m:nor/>
                        </m:rPr>
                        <a:rPr lang="en-US" sz="3200" i="1" dirty="0">
                          <a:solidFill>
                            <a:schemeClr val="accent1">
                              <a:lumMod val="50000"/>
                            </a:schemeClr>
                          </a:solidFill>
                        </a:rPr>
                        <m:t>} + </m:t>
                      </m:r>
                      <m:r>
                        <m:rPr>
                          <m:sty m:val="p"/>
                        </m:rPr>
                        <a:rPr lang="en-US" sz="3200" b="0" i="1" dirty="0" smtClean="0">
                          <a:solidFill>
                            <a:schemeClr val="accent1">
                              <a:lumMod val="50000"/>
                            </a:schemeClr>
                          </a:solidFill>
                          <a:latin typeface="Cambria Math" panose="02040503050406030204" pitchFamily="18" charset="0"/>
                        </a:rPr>
                        <m:t>η</m:t>
                      </m:r>
                      <m:r>
                        <m:rPr>
                          <m:nor/>
                        </m:rPr>
                        <a:rPr lang="en-US" sz="3200" i="1" dirty="0">
                          <a:solidFill>
                            <a:schemeClr val="accent1">
                              <a:lumMod val="50000"/>
                            </a:schemeClr>
                          </a:solidFill>
                        </a:rPr>
                        <m:t> (</m:t>
                      </m:r>
                      <m:r>
                        <m:rPr>
                          <m:nor/>
                        </m:rPr>
                        <a:rPr lang="en-US" sz="3200" i="1" dirty="0">
                          <a:solidFill>
                            <a:schemeClr val="accent1">
                              <a:lumMod val="50000"/>
                            </a:schemeClr>
                          </a:solidFill>
                        </a:rPr>
                        <m:t>y</m:t>
                      </m:r>
                      <m:r>
                        <m:rPr>
                          <m:nor/>
                        </m:rPr>
                        <a:rPr lang="en-US" sz="3200" i="1" dirty="0">
                          <a:solidFill>
                            <a:schemeClr val="accent1">
                              <a:lumMod val="50000"/>
                            </a:schemeClr>
                          </a:solidFill>
                        </a:rPr>
                        <m:t>−</m:t>
                      </m:r>
                      <m:r>
                        <m:rPr>
                          <m:nor/>
                        </m:rPr>
                        <a:rPr lang="en-US" sz="3200" i="1" dirty="0">
                          <a:solidFill>
                            <a:schemeClr val="accent1">
                              <a:lumMod val="50000"/>
                            </a:schemeClr>
                          </a:solidFill>
                        </a:rPr>
                        <m:t>y</m:t>
                      </m:r>
                      <m:r>
                        <m:rPr>
                          <m:nor/>
                        </m:rPr>
                        <a:rPr lang="en-US" sz="3200" i="1" dirty="0">
                          <a:solidFill>
                            <a:schemeClr val="accent1">
                              <a:lumMod val="50000"/>
                            </a:schemeClr>
                          </a:solidFill>
                        </a:rPr>
                        <m:t>’)</m:t>
                      </m:r>
                      <m:r>
                        <m:rPr>
                          <m:nor/>
                        </m:rPr>
                        <a:rPr lang="en-US" sz="3200" i="1" dirty="0">
                          <a:solidFill>
                            <a:schemeClr val="accent1">
                              <a:lumMod val="50000"/>
                            </a:schemeClr>
                          </a:solidFill>
                        </a:rPr>
                        <m:t>xi</m:t>
                      </m:r>
                    </m:oMath>
                  </m:oMathPara>
                </a14:m>
                <a:endParaRPr lang="en-US" sz="3200" i="1" dirty="0">
                  <a:solidFill>
                    <a:schemeClr val="accent1">
                      <a:lumMod val="50000"/>
                    </a:schemeClr>
                  </a:solidFill>
                </a:endParaRPr>
              </a:p>
            </p:txBody>
          </p:sp>
        </mc:Choice>
        <mc:Fallback xmlns="">
          <p:sp>
            <p:nvSpPr>
              <p:cNvPr id="2" name="TextBox 1">
                <a:extLst>
                  <a:ext uri="{FF2B5EF4-FFF2-40B4-BE49-F238E27FC236}">
                    <a16:creationId xmlns:a16="http://schemas.microsoft.com/office/drawing/2014/main" id="{64A66ED2-3E27-A9FB-892E-B9D4D12B3039}"/>
                  </a:ext>
                </a:extLst>
              </p:cNvPr>
              <p:cNvSpPr txBox="1">
                <a:spLocks noRot="1" noChangeAspect="1" noMove="1" noResize="1" noEditPoints="1" noAdjustHandles="1" noChangeArrowheads="1" noChangeShapeType="1" noTextEdit="1"/>
              </p:cNvSpPr>
              <p:nvPr/>
            </p:nvSpPr>
            <p:spPr>
              <a:xfrm>
                <a:off x="6828149" y="3794037"/>
                <a:ext cx="4891411" cy="984885"/>
              </a:xfrm>
              <a:prstGeom prst="rect">
                <a:avLst/>
              </a:prstGeom>
              <a:blipFill>
                <a:blip r:embed="rId2"/>
                <a:stretch>
                  <a:fillRect l="-4981" t="-1234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7A96AF4-7595-F78B-9182-4A22A3A6784F}"/>
              </a:ext>
            </a:extLst>
          </p:cNvPr>
          <p:cNvSpPr txBox="1"/>
          <p:nvPr/>
        </p:nvSpPr>
        <p:spPr>
          <a:xfrm>
            <a:off x="574040" y="3209261"/>
            <a:ext cx="6101080" cy="3139321"/>
          </a:xfrm>
          <a:prstGeom prst="rect">
            <a:avLst/>
          </a:prstGeom>
          <a:noFill/>
        </p:spPr>
        <p:txBody>
          <a:bodyPr wrap="square">
            <a:spAutoFit/>
          </a:bodyPr>
          <a:lstStyle/>
          <a:p>
            <a:pPr>
              <a:buNone/>
            </a:pPr>
            <a:r>
              <a:rPr lang="en-US" sz="1800" b="0" i="0" dirty="0">
                <a:solidFill>
                  <a:srgbClr val="000000"/>
                </a:solidFill>
                <a:effectLst/>
                <a:latin typeface="MinionPro-Regular"/>
              </a:rPr>
              <a:t>In this equation:</a:t>
            </a:r>
          </a:p>
          <a:p>
            <a:pPr>
              <a:buNone/>
            </a:pPr>
            <a:r>
              <a:rPr lang="en-US" sz="1800" b="0" i="0" dirty="0">
                <a:solidFill>
                  <a:srgbClr val="000000"/>
                </a:solidFill>
                <a:effectLst/>
                <a:latin typeface="MinionPro-Regular"/>
              </a:rPr>
              <a:t>• </a:t>
            </a:r>
            <a:r>
              <a:rPr lang="en-US" sz="1800" b="0" i="1" dirty="0">
                <a:solidFill>
                  <a:srgbClr val="000000"/>
                </a:solidFill>
                <a:effectLst/>
                <a:latin typeface="MinionPro-It"/>
              </a:rPr>
              <a:t>w </a:t>
            </a:r>
            <a:r>
              <a:rPr lang="en-US" sz="800" b="0" i="1" dirty="0" err="1">
                <a:solidFill>
                  <a:srgbClr val="000000"/>
                </a:solidFill>
                <a:effectLst/>
                <a:latin typeface="MinionPro-It"/>
              </a:rPr>
              <a:t>i</a:t>
            </a:r>
            <a:r>
              <a:rPr lang="en-US" sz="800" b="0" i="0" dirty="0">
                <a:solidFill>
                  <a:srgbClr val="000000"/>
                </a:solidFill>
                <a:effectLst/>
                <a:latin typeface="MinionPro-Regular"/>
              </a:rPr>
              <a:t>, </a:t>
            </a:r>
            <a:r>
              <a:rPr lang="en-US" sz="800" b="0" i="1" dirty="0">
                <a:solidFill>
                  <a:srgbClr val="000000"/>
                </a:solidFill>
                <a:effectLst/>
                <a:latin typeface="MinionPro-It"/>
              </a:rPr>
              <a:t>j </a:t>
            </a:r>
            <a:r>
              <a:rPr lang="en-US" sz="1800" b="0" i="0" dirty="0">
                <a:solidFill>
                  <a:srgbClr val="000000"/>
                </a:solidFill>
                <a:effectLst/>
                <a:latin typeface="MinionPro-Regular"/>
              </a:rPr>
              <a:t>is the connection weight between the </a:t>
            </a:r>
            <a:r>
              <a:rPr lang="en-US" sz="1800" b="0" i="1" dirty="0" err="1">
                <a:solidFill>
                  <a:srgbClr val="000000"/>
                </a:solidFill>
                <a:effectLst/>
                <a:latin typeface="MinionPro-It"/>
              </a:rPr>
              <a:t>i</a:t>
            </a:r>
            <a:r>
              <a:rPr lang="en-US" sz="800" b="0" i="0" dirty="0" err="1">
                <a:solidFill>
                  <a:srgbClr val="000000"/>
                </a:solidFill>
                <a:effectLst/>
                <a:latin typeface="MinionPro-Regular"/>
              </a:rPr>
              <a:t>th</a:t>
            </a:r>
            <a:r>
              <a:rPr lang="en-US" sz="800" b="0" i="0" dirty="0">
                <a:solidFill>
                  <a:srgbClr val="000000"/>
                </a:solidFill>
                <a:effectLst/>
                <a:latin typeface="MinionPro-Regular"/>
              </a:rPr>
              <a:t> </a:t>
            </a:r>
            <a:r>
              <a:rPr lang="en-US" sz="1800" b="0" i="0" dirty="0">
                <a:solidFill>
                  <a:srgbClr val="000000"/>
                </a:solidFill>
                <a:effectLst/>
                <a:latin typeface="MinionPro-Regular"/>
              </a:rPr>
              <a:t>input neuron and the </a:t>
            </a:r>
            <a:r>
              <a:rPr lang="en-US" sz="1800" b="0" i="1" dirty="0" err="1">
                <a:solidFill>
                  <a:srgbClr val="000000"/>
                </a:solidFill>
                <a:effectLst/>
                <a:latin typeface="MinionPro-It"/>
              </a:rPr>
              <a:t>j</a:t>
            </a:r>
            <a:r>
              <a:rPr lang="en-US" sz="800" b="0" i="0" dirty="0" err="1">
                <a:solidFill>
                  <a:srgbClr val="000000"/>
                </a:solidFill>
                <a:effectLst/>
                <a:latin typeface="MinionPro-Regular"/>
              </a:rPr>
              <a:t>th</a:t>
            </a:r>
            <a:r>
              <a:rPr lang="en-US" sz="800" b="0" i="0" dirty="0">
                <a:solidFill>
                  <a:srgbClr val="000000"/>
                </a:solidFill>
                <a:effectLst/>
                <a:latin typeface="MinionPro-Regular"/>
              </a:rPr>
              <a:t> </a:t>
            </a:r>
            <a:r>
              <a:rPr lang="en-US" sz="1800" b="0" i="0" dirty="0">
                <a:solidFill>
                  <a:srgbClr val="000000"/>
                </a:solidFill>
                <a:effectLst/>
                <a:latin typeface="MinionPro-Regular"/>
              </a:rPr>
              <a:t>output</a:t>
            </a:r>
          </a:p>
          <a:p>
            <a:pPr>
              <a:buNone/>
            </a:pPr>
            <a:r>
              <a:rPr lang="en-US" sz="1800" b="0" i="0" dirty="0">
                <a:solidFill>
                  <a:srgbClr val="000000"/>
                </a:solidFill>
                <a:effectLst/>
                <a:latin typeface="MinionPro-Regular"/>
              </a:rPr>
              <a:t>neuron.</a:t>
            </a:r>
          </a:p>
          <a:p>
            <a:pPr>
              <a:buNone/>
            </a:pPr>
            <a:r>
              <a:rPr lang="en-US" sz="1800" b="0" i="0" dirty="0">
                <a:solidFill>
                  <a:srgbClr val="000000"/>
                </a:solidFill>
                <a:effectLst/>
                <a:latin typeface="MinionPro-Regular"/>
              </a:rPr>
              <a:t>• </a:t>
            </a:r>
            <a:r>
              <a:rPr lang="en-US" sz="1800" b="0" i="1" dirty="0">
                <a:solidFill>
                  <a:srgbClr val="000000"/>
                </a:solidFill>
                <a:effectLst/>
                <a:latin typeface="MinionPro-It"/>
              </a:rPr>
              <a:t>x </a:t>
            </a:r>
            <a:r>
              <a:rPr lang="en-US" sz="800" b="0" i="1" dirty="0" err="1">
                <a:solidFill>
                  <a:srgbClr val="000000"/>
                </a:solidFill>
                <a:effectLst/>
                <a:latin typeface="MinionPro-It"/>
              </a:rPr>
              <a:t>i</a:t>
            </a:r>
            <a:r>
              <a:rPr lang="en-US" sz="800" b="0" i="1" dirty="0">
                <a:solidFill>
                  <a:srgbClr val="000000"/>
                </a:solidFill>
                <a:effectLst/>
                <a:latin typeface="MinionPro-It"/>
              </a:rPr>
              <a:t> </a:t>
            </a:r>
            <a:r>
              <a:rPr lang="en-US" sz="1800" b="0" i="0" dirty="0">
                <a:solidFill>
                  <a:srgbClr val="000000"/>
                </a:solidFill>
                <a:effectLst/>
                <a:latin typeface="MinionPro-Regular"/>
              </a:rPr>
              <a:t>is the </a:t>
            </a:r>
            <a:r>
              <a:rPr lang="en-US" sz="1800" b="0" i="1" dirty="0" err="1">
                <a:solidFill>
                  <a:srgbClr val="000000"/>
                </a:solidFill>
                <a:effectLst/>
                <a:latin typeface="MinionPro-It"/>
              </a:rPr>
              <a:t>i</a:t>
            </a:r>
            <a:r>
              <a:rPr lang="en-US" sz="800" b="0" i="0" dirty="0" err="1">
                <a:solidFill>
                  <a:srgbClr val="000000"/>
                </a:solidFill>
                <a:effectLst/>
                <a:latin typeface="MinionPro-Regular"/>
              </a:rPr>
              <a:t>th</a:t>
            </a:r>
            <a:r>
              <a:rPr lang="en-US" sz="800" b="0" i="0" dirty="0">
                <a:solidFill>
                  <a:srgbClr val="000000"/>
                </a:solidFill>
                <a:effectLst/>
                <a:latin typeface="MinionPro-Regular"/>
              </a:rPr>
              <a:t> </a:t>
            </a:r>
            <a:r>
              <a:rPr lang="en-US" sz="1800" b="0" i="0" dirty="0">
                <a:solidFill>
                  <a:srgbClr val="000000"/>
                </a:solidFill>
                <a:effectLst/>
                <a:latin typeface="MinionPro-Regular"/>
              </a:rPr>
              <a:t>input value of the current training instance.</a:t>
            </a:r>
          </a:p>
          <a:p>
            <a:pPr>
              <a:buNone/>
            </a:pPr>
            <a:r>
              <a:rPr lang="en-US" sz="1800" b="0" i="0" dirty="0">
                <a:solidFill>
                  <a:srgbClr val="000000"/>
                </a:solidFill>
                <a:effectLst/>
                <a:latin typeface="MinionPro-Regular"/>
              </a:rPr>
              <a:t>• </a:t>
            </a:r>
            <a:r>
              <a:rPr lang="en-US" sz="1800" b="0" i="1" dirty="0">
                <a:solidFill>
                  <a:srgbClr val="000000"/>
                </a:solidFill>
                <a:effectLst/>
                <a:latin typeface="MinionPro-It"/>
              </a:rPr>
              <a:t>y </a:t>
            </a:r>
            <a:r>
              <a:rPr lang="en-US" sz="1100" b="0" i="1" dirty="0" err="1">
                <a:solidFill>
                  <a:srgbClr val="000000"/>
                </a:solidFill>
                <a:effectLst/>
                <a:latin typeface="MinionPro-It"/>
              </a:rPr>
              <a:t>j</a:t>
            </a:r>
            <a:r>
              <a:rPr lang="en-US" sz="1800" b="0" i="0" dirty="0" err="1">
                <a:solidFill>
                  <a:srgbClr val="000000"/>
                </a:solidFill>
                <a:effectLst/>
                <a:latin typeface="MinionPro-Regular"/>
              </a:rPr>
              <a:t>is</a:t>
            </a:r>
            <a:r>
              <a:rPr lang="en-US" sz="1800" b="0" i="0" dirty="0">
                <a:solidFill>
                  <a:srgbClr val="000000"/>
                </a:solidFill>
                <a:effectLst/>
                <a:latin typeface="MinionPro-Regular"/>
              </a:rPr>
              <a:t> the output of the </a:t>
            </a:r>
            <a:r>
              <a:rPr lang="en-US" sz="1800" b="0" i="1" dirty="0" err="1">
                <a:solidFill>
                  <a:srgbClr val="000000"/>
                </a:solidFill>
                <a:effectLst/>
                <a:latin typeface="MinionPro-It"/>
              </a:rPr>
              <a:t>j</a:t>
            </a:r>
            <a:r>
              <a:rPr lang="en-US" sz="800" b="0" i="0" dirty="0" err="1">
                <a:solidFill>
                  <a:srgbClr val="000000"/>
                </a:solidFill>
                <a:effectLst/>
                <a:latin typeface="MinionPro-Regular"/>
              </a:rPr>
              <a:t>th</a:t>
            </a:r>
            <a:r>
              <a:rPr lang="en-US" sz="800" b="0" i="0" dirty="0">
                <a:solidFill>
                  <a:srgbClr val="000000"/>
                </a:solidFill>
                <a:effectLst/>
                <a:latin typeface="MinionPro-Regular"/>
              </a:rPr>
              <a:t> </a:t>
            </a:r>
            <a:r>
              <a:rPr lang="en-US" sz="1800" b="0" i="0" dirty="0">
                <a:solidFill>
                  <a:srgbClr val="000000"/>
                </a:solidFill>
                <a:effectLst/>
                <a:latin typeface="MinionPro-Regular"/>
              </a:rPr>
              <a:t>output neuron for the current training instance.</a:t>
            </a:r>
          </a:p>
          <a:p>
            <a:pPr>
              <a:buNone/>
            </a:pPr>
            <a:r>
              <a:rPr lang="en-US" sz="1800" b="0" i="0" dirty="0">
                <a:solidFill>
                  <a:srgbClr val="000000"/>
                </a:solidFill>
                <a:effectLst/>
                <a:latin typeface="MinionPro-Regular"/>
              </a:rPr>
              <a:t>• </a:t>
            </a:r>
            <a:r>
              <a:rPr lang="en-US" sz="1800" b="0" i="1" dirty="0" err="1">
                <a:solidFill>
                  <a:srgbClr val="000000"/>
                </a:solidFill>
                <a:effectLst/>
                <a:latin typeface="MinionPro-It"/>
              </a:rPr>
              <a:t>y</a:t>
            </a:r>
            <a:r>
              <a:rPr lang="en-US" sz="800" b="0" i="1" dirty="0" err="1">
                <a:solidFill>
                  <a:srgbClr val="000000"/>
                </a:solidFill>
                <a:effectLst/>
                <a:latin typeface="MinionPro-It"/>
              </a:rPr>
              <a:t>j</a:t>
            </a:r>
            <a:r>
              <a:rPr lang="en-US" sz="800" b="0" i="1" dirty="0">
                <a:solidFill>
                  <a:srgbClr val="000000"/>
                </a:solidFill>
                <a:effectLst/>
                <a:latin typeface="MinionPro-It"/>
              </a:rPr>
              <a:t>  </a:t>
            </a:r>
            <a:r>
              <a:rPr lang="en-US" sz="1800" b="0" i="0" dirty="0">
                <a:solidFill>
                  <a:srgbClr val="000000"/>
                </a:solidFill>
                <a:effectLst/>
                <a:latin typeface="MinionPro-Regular"/>
              </a:rPr>
              <a:t>is the target output of the </a:t>
            </a:r>
            <a:r>
              <a:rPr lang="en-US" sz="1800" b="0" i="1" dirty="0" err="1">
                <a:solidFill>
                  <a:srgbClr val="000000"/>
                </a:solidFill>
                <a:effectLst/>
                <a:latin typeface="MinionPro-It"/>
              </a:rPr>
              <a:t>j</a:t>
            </a:r>
            <a:r>
              <a:rPr lang="en-US" sz="800" b="0" i="0" dirty="0" err="1">
                <a:solidFill>
                  <a:srgbClr val="000000"/>
                </a:solidFill>
                <a:effectLst/>
                <a:latin typeface="MinionPro-Regular"/>
              </a:rPr>
              <a:t>th</a:t>
            </a:r>
            <a:r>
              <a:rPr lang="en-US" sz="800" b="0" i="0" dirty="0">
                <a:solidFill>
                  <a:srgbClr val="000000"/>
                </a:solidFill>
                <a:effectLst/>
                <a:latin typeface="MinionPro-Regular"/>
              </a:rPr>
              <a:t> </a:t>
            </a:r>
            <a:r>
              <a:rPr lang="en-US" sz="1800" b="0" i="0" dirty="0">
                <a:solidFill>
                  <a:srgbClr val="000000"/>
                </a:solidFill>
                <a:effectLst/>
                <a:latin typeface="MinionPro-Regular"/>
              </a:rPr>
              <a:t>output neuron for the current training instance.</a:t>
            </a:r>
          </a:p>
          <a:p>
            <a:pPr>
              <a:buNone/>
            </a:pPr>
            <a:r>
              <a:rPr lang="en-US" sz="1800" b="0" i="0" dirty="0">
                <a:solidFill>
                  <a:srgbClr val="000000"/>
                </a:solidFill>
                <a:effectLst/>
                <a:latin typeface="MinionPro-Regular"/>
              </a:rPr>
              <a:t>• </a:t>
            </a:r>
            <a:r>
              <a:rPr lang="en-US" sz="1800" b="0" i="1" dirty="0">
                <a:solidFill>
                  <a:srgbClr val="000000"/>
                </a:solidFill>
                <a:effectLst/>
                <a:latin typeface="MinionPro-It"/>
              </a:rPr>
              <a:t>η </a:t>
            </a:r>
            <a:r>
              <a:rPr lang="en-US" sz="1800" b="0" i="0" dirty="0">
                <a:solidFill>
                  <a:srgbClr val="000000"/>
                </a:solidFill>
                <a:effectLst/>
                <a:latin typeface="MinionPro-Regular"/>
              </a:rPr>
              <a:t>is the learning rate.</a:t>
            </a:r>
            <a:r>
              <a:rPr lang="en-US" dirty="0"/>
              <a:t> </a:t>
            </a:r>
            <a:br>
              <a:rPr lang="en-US" dirty="0"/>
            </a:br>
            <a:endParaRPr lang="en-US" dirty="0"/>
          </a:p>
        </p:txBody>
      </p:sp>
    </p:spTree>
    <p:extLst>
      <p:ext uri="{BB962C8B-B14F-4D97-AF65-F5344CB8AC3E}">
        <p14:creationId xmlns:p14="http://schemas.microsoft.com/office/powerpoint/2010/main" val="825679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25756-68B0-16F0-9B37-86D3D89ECC0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3DD4B9C0-50B5-D19A-D78B-CA843E19DFB1}"/>
              </a:ext>
            </a:extLst>
          </p:cNvPr>
          <p:cNvSpPr/>
          <p:nvPr/>
        </p:nvSpPr>
        <p:spPr>
          <a:xfrm>
            <a:off x="2991582" y="134358"/>
            <a:ext cx="591827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ARTIFICIAL NEURAL NETWORKS &amp; PERCEPTRON</a:t>
            </a:r>
          </a:p>
        </p:txBody>
      </p:sp>
      <p:pic>
        <p:nvPicPr>
          <p:cNvPr id="6" name="Picture 5">
            <a:extLst>
              <a:ext uri="{FF2B5EF4-FFF2-40B4-BE49-F238E27FC236}">
                <a16:creationId xmlns:a16="http://schemas.microsoft.com/office/drawing/2014/main" id="{C85FE415-AFEC-98A9-5301-126A64423E66}"/>
              </a:ext>
            </a:extLst>
          </p:cNvPr>
          <p:cNvPicPr>
            <a:picLocks noChangeAspect="1"/>
          </p:cNvPicPr>
          <p:nvPr/>
        </p:nvPicPr>
        <p:blipFill>
          <a:blip r:embed="rId2"/>
          <a:stretch>
            <a:fillRect/>
          </a:stretch>
        </p:blipFill>
        <p:spPr>
          <a:xfrm>
            <a:off x="6294510" y="1773490"/>
            <a:ext cx="5897490" cy="3311020"/>
          </a:xfrm>
          <a:prstGeom prst="rect">
            <a:avLst/>
          </a:prstGeom>
        </p:spPr>
      </p:pic>
      <p:sp>
        <p:nvSpPr>
          <p:cNvPr id="7" name="TextBox 6">
            <a:extLst>
              <a:ext uri="{FF2B5EF4-FFF2-40B4-BE49-F238E27FC236}">
                <a16:creationId xmlns:a16="http://schemas.microsoft.com/office/drawing/2014/main" id="{0ED7CD17-D2E3-B1BC-C712-A63BFD2E6262}"/>
              </a:ext>
            </a:extLst>
          </p:cNvPr>
          <p:cNvSpPr txBox="1"/>
          <p:nvPr/>
        </p:nvSpPr>
        <p:spPr>
          <a:xfrm>
            <a:off x="6284117" y="1358438"/>
            <a:ext cx="2959138" cy="369332"/>
          </a:xfrm>
          <a:prstGeom prst="rect">
            <a:avLst/>
          </a:prstGeom>
          <a:noFill/>
        </p:spPr>
        <p:txBody>
          <a:bodyPr wrap="square" rtlCol="0">
            <a:spAutoFit/>
          </a:bodyPr>
          <a:lstStyle/>
          <a:p>
            <a:r>
              <a:rPr lang="en-US" b="1" i="1" u="sng" dirty="0">
                <a:solidFill>
                  <a:schemeClr val="accent1">
                    <a:lumMod val="50000"/>
                  </a:schemeClr>
                </a:solidFill>
              </a:rPr>
              <a:t>Scikit Learn Example – LAB 1</a:t>
            </a:r>
          </a:p>
        </p:txBody>
      </p:sp>
      <p:sp>
        <p:nvSpPr>
          <p:cNvPr id="9" name="TextBox 8">
            <a:extLst>
              <a:ext uri="{FF2B5EF4-FFF2-40B4-BE49-F238E27FC236}">
                <a16:creationId xmlns:a16="http://schemas.microsoft.com/office/drawing/2014/main" id="{FF9930F6-3BBD-D68C-3D38-EB02E0029FB7}"/>
              </a:ext>
            </a:extLst>
          </p:cNvPr>
          <p:cNvSpPr txBox="1"/>
          <p:nvPr/>
        </p:nvSpPr>
        <p:spPr>
          <a:xfrm>
            <a:off x="101600" y="1773490"/>
            <a:ext cx="6101080" cy="1754326"/>
          </a:xfrm>
          <a:prstGeom prst="rect">
            <a:avLst/>
          </a:prstGeom>
          <a:noFill/>
        </p:spPr>
        <p:txBody>
          <a:bodyPr wrap="square">
            <a:spAutoFit/>
          </a:bodyPr>
          <a:lstStyle/>
          <a:p>
            <a:r>
              <a:rPr lang="en-US" sz="1800" b="0" i="0" dirty="0">
                <a:solidFill>
                  <a:srgbClr val="000000"/>
                </a:solidFill>
                <a:effectLst/>
                <a:latin typeface="MinionPro-Regular"/>
              </a:rPr>
              <a:t>In their 1969 monograph </a:t>
            </a:r>
            <a:r>
              <a:rPr lang="en-US" sz="1800" b="0" i="1" dirty="0" err="1">
                <a:solidFill>
                  <a:srgbClr val="000000"/>
                </a:solidFill>
                <a:effectLst/>
                <a:latin typeface="MinionPro-It"/>
              </a:rPr>
              <a:t>Perceptrons</a:t>
            </a:r>
            <a:r>
              <a:rPr lang="en-US" sz="1800" b="0" i="0" dirty="0">
                <a:solidFill>
                  <a:srgbClr val="000000"/>
                </a:solidFill>
                <a:effectLst/>
                <a:latin typeface="MinionPro-Regular"/>
              </a:rPr>
              <a:t>, Marvin Minsky and Seymour </a:t>
            </a:r>
            <a:r>
              <a:rPr lang="en-US" sz="1800" b="0" i="0" dirty="0" err="1">
                <a:solidFill>
                  <a:srgbClr val="000000"/>
                </a:solidFill>
                <a:effectLst/>
                <a:latin typeface="MinionPro-Regular"/>
              </a:rPr>
              <a:t>Papert</a:t>
            </a:r>
            <a:r>
              <a:rPr lang="en-US" sz="1800" b="0" i="0" dirty="0">
                <a:solidFill>
                  <a:srgbClr val="000000"/>
                </a:solidFill>
                <a:effectLst/>
                <a:latin typeface="MinionPro-Regular"/>
              </a:rPr>
              <a:t> highlighted a number of serious weaknesses of </a:t>
            </a:r>
            <a:r>
              <a:rPr lang="en-US" sz="1800" b="0" i="0" dirty="0" err="1">
                <a:solidFill>
                  <a:srgbClr val="000000"/>
                </a:solidFill>
                <a:effectLst/>
                <a:latin typeface="MinionPro-Regular"/>
              </a:rPr>
              <a:t>Perceptrons</a:t>
            </a:r>
            <a:r>
              <a:rPr lang="en-US" sz="1800" b="0" i="0" dirty="0">
                <a:solidFill>
                  <a:srgbClr val="000000"/>
                </a:solidFill>
                <a:effectLst/>
                <a:latin typeface="MinionPro-Regular"/>
              </a:rPr>
              <a:t>—in particular, the fact that </a:t>
            </a:r>
            <a:r>
              <a:rPr lang="en-US" sz="1800" b="0" i="1" dirty="0">
                <a:solidFill>
                  <a:schemeClr val="accent1">
                    <a:lumMod val="50000"/>
                  </a:schemeClr>
                </a:solidFill>
                <a:effectLst/>
                <a:latin typeface="MinionPro-Regular"/>
              </a:rPr>
              <a:t>they are incapable of solving some trivial problems (e.g., the </a:t>
            </a:r>
            <a:r>
              <a:rPr lang="en-US" sz="1800" b="0" i="1" dirty="0">
                <a:solidFill>
                  <a:schemeClr val="accent1">
                    <a:lumMod val="50000"/>
                  </a:schemeClr>
                </a:solidFill>
                <a:effectLst/>
                <a:latin typeface="MinionPro-It"/>
              </a:rPr>
              <a:t>Exclusive OR </a:t>
            </a:r>
            <a:r>
              <a:rPr lang="en-US" sz="1800" b="0" i="1" dirty="0">
                <a:solidFill>
                  <a:schemeClr val="accent1">
                    <a:lumMod val="50000"/>
                  </a:schemeClr>
                </a:solidFill>
                <a:effectLst/>
                <a:latin typeface="MinionPro-Regular"/>
              </a:rPr>
              <a:t>(XOR) classification problem</a:t>
            </a:r>
            <a:r>
              <a:rPr lang="en-US" i="1" dirty="0">
                <a:solidFill>
                  <a:schemeClr val="accent1">
                    <a:lumMod val="50000"/>
                  </a:schemeClr>
                </a:solidFill>
              </a:rPr>
              <a:t> </a:t>
            </a:r>
            <a:br>
              <a:rPr lang="en-US" i="1" dirty="0">
                <a:solidFill>
                  <a:schemeClr val="accent1">
                    <a:lumMod val="50000"/>
                  </a:schemeClr>
                </a:solidFill>
              </a:rPr>
            </a:br>
            <a:endParaRPr lang="en-US" i="1" dirty="0">
              <a:solidFill>
                <a:schemeClr val="accent1">
                  <a:lumMod val="50000"/>
                </a:schemeClr>
              </a:solidFill>
            </a:endParaRPr>
          </a:p>
        </p:txBody>
      </p:sp>
      <p:sp>
        <p:nvSpPr>
          <p:cNvPr id="10" name="TextBox 9">
            <a:extLst>
              <a:ext uri="{FF2B5EF4-FFF2-40B4-BE49-F238E27FC236}">
                <a16:creationId xmlns:a16="http://schemas.microsoft.com/office/drawing/2014/main" id="{098B58C1-0B3B-5D1A-8F78-14FF483F2CBB}"/>
              </a:ext>
            </a:extLst>
          </p:cNvPr>
          <p:cNvSpPr txBox="1"/>
          <p:nvPr/>
        </p:nvSpPr>
        <p:spPr>
          <a:xfrm>
            <a:off x="193002" y="1358438"/>
            <a:ext cx="2959138" cy="369332"/>
          </a:xfrm>
          <a:prstGeom prst="rect">
            <a:avLst/>
          </a:prstGeom>
          <a:noFill/>
        </p:spPr>
        <p:txBody>
          <a:bodyPr wrap="square" rtlCol="0">
            <a:spAutoFit/>
          </a:bodyPr>
          <a:lstStyle/>
          <a:p>
            <a:r>
              <a:rPr lang="en-US" b="1" i="1" u="sng" dirty="0">
                <a:solidFill>
                  <a:schemeClr val="accent1">
                    <a:lumMod val="50000"/>
                  </a:schemeClr>
                </a:solidFill>
              </a:rPr>
              <a:t>Limitations of </a:t>
            </a:r>
            <a:r>
              <a:rPr lang="en-US" b="1" i="1" u="sng" dirty="0" err="1">
                <a:solidFill>
                  <a:schemeClr val="accent1">
                    <a:lumMod val="50000"/>
                  </a:schemeClr>
                </a:solidFill>
              </a:rPr>
              <a:t>Peceptron</a:t>
            </a:r>
            <a:endParaRPr lang="en-US" b="1" i="1" u="sng" dirty="0">
              <a:solidFill>
                <a:schemeClr val="accent1">
                  <a:lumMod val="50000"/>
                </a:schemeClr>
              </a:solidFill>
            </a:endParaRPr>
          </a:p>
        </p:txBody>
      </p:sp>
    </p:spTree>
    <p:extLst>
      <p:ext uri="{BB962C8B-B14F-4D97-AF65-F5344CB8AC3E}">
        <p14:creationId xmlns:p14="http://schemas.microsoft.com/office/powerpoint/2010/main" val="3865543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1C01D-F6A5-FA4B-0628-55874A97F17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1049ACA-6B87-AE17-C596-05CA92EDAF54}"/>
              </a:ext>
            </a:extLst>
          </p:cNvPr>
          <p:cNvSpPr/>
          <p:nvPr/>
        </p:nvSpPr>
        <p:spPr>
          <a:xfrm>
            <a:off x="2991582" y="134358"/>
            <a:ext cx="591827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ARTIFICIAL NEURAL NETWORKS &amp; PERCEPTRON</a:t>
            </a:r>
          </a:p>
        </p:txBody>
      </p:sp>
      <p:sp>
        <p:nvSpPr>
          <p:cNvPr id="9" name="TextBox 8">
            <a:extLst>
              <a:ext uri="{FF2B5EF4-FFF2-40B4-BE49-F238E27FC236}">
                <a16:creationId xmlns:a16="http://schemas.microsoft.com/office/drawing/2014/main" id="{86555669-87CC-AB34-A87D-5909E5575E33}"/>
              </a:ext>
            </a:extLst>
          </p:cNvPr>
          <p:cNvSpPr txBox="1"/>
          <p:nvPr/>
        </p:nvSpPr>
        <p:spPr>
          <a:xfrm>
            <a:off x="101600" y="1773490"/>
            <a:ext cx="6593840" cy="42043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t>It turns out that some of the limitations of </a:t>
            </a:r>
            <a:r>
              <a:rPr lang="en-US" dirty="0" err="1"/>
              <a:t>Perceptrons</a:t>
            </a:r>
            <a:r>
              <a:rPr lang="en-US" dirty="0"/>
              <a:t> can be eliminated by stacking multiple </a:t>
            </a:r>
            <a:r>
              <a:rPr lang="en-US" dirty="0" err="1"/>
              <a:t>Perceptrons</a:t>
            </a:r>
            <a:r>
              <a:rPr lang="en-US" dirty="0"/>
              <a:t>. The resulting ANN is called a </a:t>
            </a:r>
            <a:r>
              <a:rPr lang="en-US" i="1" dirty="0"/>
              <a:t>Multilayer Perceptron </a:t>
            </a:r>
            <a:r>
              <a:rPr lang="en-US" dirty="0"/>
              <a:t>(MLP). An MLP can solve the XOR problem </a:t>
            </a:r>
          </a:p>
          <a:p>
            <a:pPr marL="285750" indent="-285750">
              <a:lnSpc>
                <a:spcPct val="150000"/>
              </a:lnSpc>
              <a:buFont typeface="Arial" panose="020B0604020202020204" pitchFamily="34" charset="0"/>
              <a:buChar char="•"/>
            </a:pPr>
            <a:r>
              <a:rPr lang="en-US" dirty="0"/>
              <a:t>With inputs (0, 0) or (1, 1), the network outputs 0, and with inputs (0, 1) or (1, 0) it outputs 1. All connections have a weight equal to 1, except the four connections where the weight is shown </a:t>
            </a:r>
            <a:br>
              <a:rPr lang="en-US" dirty="0"/>
            </a:br>
            <a:br>
              <a:rPr lang="en-US" dirty="0"/>
            </a:br>
            <a:endParaRPr lang="en-US" i="1" dirty="0">
              <a:solidFill>
                <a:schemeClr val="accent1">
                  <a:lumMod val="50000"/>
                </a:schemeClr>
              </a:solidFill>
            </a:endParaRPr>
          </a:p>
        </p:txBody>
      </p:sp>
      <p:sp>
        <p:nvSpPr>
          <p:cNvPr id="10" name="TextBox 9">
            <a:extLst>
              <a:ext uri="{FF2B5EF4-FFF2-40B4-BE49-F238E27FC236}">
                <a16:creationId xmlns:a16="http://schemas.microsoft.com/office/drawing/2014/main" id="{2E78A3E5-A686-01BA-C16E-B50AF3F14F59}"/>
              </a:ext>
            </a:extLst>
          </p:cNvPr>
          <p:cNvSpPr txBox="1"/>
          <p:nvPr/>
        </p:nvSpPr>
        <p:spPr>
          <a:xfrm>
            <a:off x="193002" y="1358438"/>
            <a:ext cx="2959138" cy="369332"/>
          </a:xfrm>
          <a:prstGeom prst="rect">
            <a:avLst/>
          </a:prstGeom>
          <a:noFill/>
        </p:spPr>
        <p:txBody>
          <a:bodyPr wrap="square" rtlCol="0">
            <a:spAutoFit/>
          </a:bodyPr>
          <a:lstStyle/>
          <a:p>
            <a:r>
              <a:rPr lang="en-US" b="1" i="1" u="sng" dirty="0">
                <a:solidFill>
                  <a:schemeClr val="accent1">
                    <a:lumMod val="50000"/>
                  </a:schemeClr>
                </a:solidFill>
              </a:rPr>
              <a:t>Limitations of </a:t>
            </a:r>
            <a:r>
              <a:rPr lang="en-US" b="1" i="1" u="sng" dirty="0" err="1">
                <a:solidFill>
                  <a:schemeClr val="accent1">
                    <a:lumMod val="50000"/>
                  </a:schemeClr>
                </a:solidFill>
              </a:rPr>
              <a:t>Peceptron</a:t>
            </a:r>
            <a:endParaRPr lang="en-US" b="1" i="1" u="sng" dirty="0">
              <a:solidFill>
                <a:schemeClr val="accent1">
                  <a:lumMod val="50000"/>
                </a:schemeClr>
              </a:solidFill>
            </a:endParaRPr>
          </a:p>
        </p:txBody>
      </p:sp>
      <p:pic>
        <p:nvPicPr>
          <p:cNvPr id="3" name="Picture 2">
            <a:extLst>
              <a:ext uri="{FF2B5EF4-FFF2-40B4-BE49-F238E27FC236}">
                <a16:creationId xmlns:a16="http://schemas.microsoft.com/office/drawing/2014/main" id="{CFD19FB2-1F8D-27B3-E5BE-F1AC7556CC1F}"/>
              </a:ext>
            </a:extLst>
          </p:cNvPr>
          <p:cNvPicPr>
            <a:picLocks noChangeAspect="1"/>
          </p:cNvPicPr>
          <p:nvPr/>
        </p:nvPicPr>
        <p:blipFill>
          <a:blip r:embed="rId2"/>
          <a:stretch>
            <a:fillRect/>
          </a:stretch>
        </p:blipFill>
        <p:spPr>
          <a:xfrm>
            <a:off x="6777714" y="2010803"/>
            <a:ext cx="4793879" cy="2561197"/>
          </a:xfrm>
          <a:prstGeom prst="rect">
            <a:avLst/>
          </a:prstGeom>
        </p:spPr>
      </p:pic>
      <p:sp>
        <p:nvSpPr>
          <p:cNvPr id="4" name="TextBox 3">
            <a:extLst>
              <a:ext uri="{FF2B5EF4-FFF2-40B4-BE49-F238E27FC236}">
                <a16:creationId xmlns:a16="http://schemas.microsoft.com/office/drawing/2014/main" id="{1DDE9F12-F462-BD50-36CF-64F5AB5D36FE}"/>
              </a:ext>
            </a:extLst>
          </p:cNvPr>
          <p:cNvSpPr txBox="1"/>
          <p:nvPr/>
        </p:nvSpPr>
        <p:spPr>
          <a:xfrm>
            <a:off x="7640320" y="4836160"/>
            <a:ext cx="3474720" cy="369332"/>
          </a:xfrm>
          <a:prstGeom prst="rect">
            <a:avLst/>
          </a:prstGeom>
          <a:noFill/>
          <a:ln>
            <a:solidFill>
              <a:schemeClr val="accent4">
                <a:lumMod val="75000"/>
              </a:schemeClr>
            </a:solidFill>
          </a:ln>
        </p:spPr>
        <p:txBody>
          <a:bodyPr wrap="square" rtlCol="0">
            <a:spAutoFit/>
          </a:bodyPr>
          <a:lstStyle/>
          <a:p>
            <a:pPr algn="ctr"/>
            <a:r>
              <a:rPr lang="en-US" i="1" u="sng" dirty="0">
                <a:solidFill>
                  <a:schemeClr val="accent1">
                    <a:lumMod val="50000"/>
                  </a:schemeClr>
                </a:solidFill>
                <a:effectLst>
                  <a:outerShdw blurRad="38100" dist="38100" dir="2700000" algn="tl">
                    <a:srgbClr val="000000">
                      <a:alpha val="43137"/>
                    </a:srgbClr>
                  </a:outerShdw>
                </a:effectLst>
              </a:rPr>
              <a:t>Home Work -  1</a:t>
            </a:r>
          </a:p>
        </p:txBody>
      </p:sp>
    </p:spTree>
    <p:extLst>
      <p:ext uri="{BB962C8B-B14F-4D97-AF65-F5344CB8AC3E}">
        <p14:creationId xmlns:p14="http://schemas.microsoft.com/office/powerpoint/2010/main" val="3309262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3E995-5347-FA3B-883A-85837FE6998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AEA2107-5614-4C35-F13F-6999A3EF9900}"/>
              </a:ext>
            </a:extLst>
          </p:cNvPr>
          <p:cNvSpPr/>
          <p:nvPr/>
        </p:nvSpPr>
        <p:spPr>
          <a:xfrm>
            <a:off x="2991582" y="134358"/>
            <a:ext cx="704649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MULTI LAYER PERCEPTRONS WITH FEED FORWARD CONNECTION</a:t>
            </a:r>
          </a:p>
        </p:txBody>
      </p:sp>
      <p:pic>
        <p:nvPicPr>
          <p:cNvPr id="7" name="Picture 6">
            <a:extLst>
              <a:ext uri="{FF2B5EF4-FFF2-40B4-BE49-F238E27FC236}">
                <a16:creationId xmlns:a16="http://schemas.microsoft.com/office/drawing/2014/main" id="{C0891A92-B6F8-F0E9-9006-7BF65FA5CACE}"/>
              </a:ext>
            </a:extLst>
          </p:cNvPr>
          <p:cNvPicPr>
            <a:picLocks noChangeAspect="1"/>
          </p:cNvPicPr>
          <p:nvPr/>
        </p:nvPicPr>
        <p:blipFill>
          <a:blip r:embed="rId2"/>
          <a:stretch>
            <a:fillRect/>
          </a:stretch>
        </p:blipFill>
        <p:spPr>
          <a:xfrm>
            <a:off x="6408420" y="974309"/>
            <a:ext cx="5692633" cy="3642676"/>
          </a:xfrm>
          <a:prstGeom prst="rect">
            <a:avLst/>
          </a:prstGeom>
        </p:spPr>
      </p:pic>
      <p:sp>
        <p:nvSpPr>
          <p:cNvPr id="12" name="TextBox 11">
            <a:extLst>
              <a:ext uri="{FF2B5EF4-FFF2-40B4-BE49-F238E27FC236}">
                <a16:creationId xmlns:a16="http://schemas.microsoft.com/office/drawing/2014/main" id="{29E9D465-7AE1-B47D-E1E6-79359C0F74B2}"/>
              </a:ext>
            </a:extLst>
          </p:cNvPr>
          <p:cNvSpPr txBox="1"/>
          <p:nvPr/>
        </p:nvSpPr>
        <p:spPr>
          <a:xfrm>
            <a:off x="307340" y="1359376"/>
            <a:ext cx="6101080" cy="4524315"/>
          </a:xfrm>
          <a:prstGeom prst="rect">
            <a:avLst/>
          </a:prstGeom>
          <a:noFill/>
        </p:spPr>
        <p:txBody>
          <a:bodyPr wrap="square">
            <a:spAutoFit/>
          </a:bodyPr>
          <a:lstStyle/>
          <a:p>
            <a:pPr marL="285750" indent="-285750" algn="just">
              <a:buFont typeface="Arial" panose="020B0604020202020204" pitchFamily="34" charset="0"/>
              <a:buChar char="•"/>
            </a:pPr>
            <a:r>
              <a:rPr lang="en-US" sz="1800" b="0" i="0" dirty="0">
                <a:solidFill>
                  <a:srgbClr val="000000"/>
                </a:solidFill>
                <a:effectLst/>
                <a:latin typeface="MinionPro-Regular"/>
              </a:rPr>
              <a:t>When an ANN contains a deep stack of hidden layers,</a:t>
            </a:r>
            <a:r>
              <a:rPr lang="en-US" sz="800" b="0" i="0" dirty="0">
                <a:solidFill>
                  <a:srgbClr val="000000"/>
                </a:solidFill>
                <a:effectLst/>
                <a:latin typeface="MinionPro-Regular"/>
              </a:rPr>
              <a:t>9 </a:t>
            </a:r>
            <a:r>
              <a:rPr lang="en-US" sz="1800" b="0" i="0" dirty="0">
                <a:solidFill>
                  <a:srgbClr val="000000"/>
                </a:solidFill>
                <a:effectLst/>
                <a:latin typeface="MinionPro-Regular"/>
              </a:rPr>
              <a:t>it is called a </a:t>
            </a:r>
            <a:r>
              <a:rPr lang="en-US" sz="1800" b="0" i="1" dirty="0">
                <a:solidFill>
                  <a:srgbClr val="000000"/>
                </a:solidFill>
                <a:effectLst/>
                <a:latin typeface="MinionPro-It"/>
              </a:rPr>
              <a:t>deep neural net‐ work </a:t>
            </a:r>
            <a:r>
              <a:rPr lang="en-US" sz="1800" b="0" i="0" dirty="0">
                <a:solidFill>
                  <a:srgbClr val="000000"/>
                </a:solidFill>
                <a:effectLst/>
                <a:latin typeface="MinionPro-Regular"/>
              </a:rPr>
              <a:t>(DNN). The field of Deep Learning studies DNNs, and more generally models containing deep stacks of computations.</a:t>
            </a:r>
          </a:p>
          <a:p>
            <a:pPr marL="285750" indent="-285750" algn="just">
              <a:buFont typeface="Arial" panose="020B0604020202020204" pitchFamily="34" charset="0"/>
              <a:buChar char="•"/>
            </a:pPr>
            <a:r>
              <a:rPr lang="en-US" dirty="0"/>
              <a:t>In 1986, David Rumelhart, Geoffrey Hinton, and Ronald Williams published a groundbreaking paper that introduced the </a:t>
            </a:r>
            <a:r>
              <a:rPr lang="en-US" i="1" dirty="0">
                <a:solidFill>
                  <a:schemeClr val="accent1">
                    <a:lumMod val="50000"/>
                  </a:schemeClr>
                </a:solidFill>
                <a:effectLst>
                  <a:outerShdw blurRad="38100" dist="38100" dir="2700000" algn="tl">
                    <a:srgbClr val="000000">
                      <a:alpha val="43137"/>
                    </a:srgbClr>
                  </a:outerShdw>
                </a:effectLst>
              </a:rPr>
              <a:t>backpropagation </a:t>
            </a:r>
            <a:r>
              <a:rPr lang="en-US" dirty="0">
                <a:solidFill>
                  <a:schemeClr val="accent1">
                    <a:lumMod val="50000"/>
                  </a:schemeClr>
                </a:solidFill>
                <a:effectLst>
                  <a:outerShdw blurRad="38100" dist="38100" dir="2700000" algn="tl">
                    <a:srgbClr val="000000">
                      <a:alpha val="43137"/>
                    </a:srgbClr>
                  </a:outerShdw>
                </a:effectLst>
              </a:rPr>
              <a:t>training algorithm</a:t>
            </a:r>
            <a:r>
              <a:rPr lang="en-US" dirty="0"/>
              <a:t>, which is still used today. </a:t>
            </a:r>
            <a:r>
              <a:rPr lang="en-US" i="1" dirty="0">
                <a:solidFill>
                  <a:schemeClr val="accent1">
                    <a:lumMod val="50000"/>
                  </a:schemeClr>
                </a:solidFill>
                <a:effectLst>
                  <a:outerShdw blurRad="38100" dist="38100" dir="2700000" algn="tl">
                    <a:srgbClr val="000000">
                      <a:alpha val="43137"/>
                    </a:srgbClr>
                  </a:outerShdw>
                </a:effectLst>
              </a:rPr>
              <a:t>In short, it is Gradient Descent using an efficient technique for computing the gradients automatically</a:t>
            </a:r>
            <a:r>
              <a:rPr lang="en-US" dirty="0"/>
              <a:t>. In just two passes through the network (one forward, one backward), the backpropagation algorithm is able to compute the gradient of the network’s error with regard to every single model parameter </a:t>
            </a:r>
            <a:br>
              <a:rPr lang="en-US" dirty="0"/>
            </a:br>
            <a:br>
              <a:rPr lang="en-US" dirty="0"/>
            </a:br>
            <a:r>
              <a:rPr lang="en-US" sz="1800" b="0" i="0" dirty="0">
                <a:solidFill>
                  <a:srgbClr val="000000"/>
                </a:solidFill>
                <a:effectLst/>
                <a:latin typeface="MinionPro-Regular"/>
              </a:rPr>
              <a:t> </a:t>
            </a:r>
            <a:br>
              <a:rPr lang="en-US" dirty="0"/>
            </a:br>
            <a:endParaRPr lang="en-US" dirty="0"/>
          </a:p>
        </p:txBody>
      </p:sp>
      <p:pic>
        <p:nvPicPr>
          <p:cNvPr id="13" name="Picture 12"/>
          <p:cNvPicPr>
            <a:picLocks noChangeAspect="1"/>
          </p:cNvPicPr>
          <p:nvPr/>
        </p:nvPicPr>
        <p:blipFill>
          <a:blip r:embed="rId3"/>
          <a:srcRect l="28494" t="10910" r="16910" b="1835"/>
          <a:stretch>
            <a:fillRect/>
          </a:stretch>
        </p:blipFill>
        <p:spPr>
          <a:xfrm>
            <a:off x="8453120" y="4780809"/>
            <a:ext cx="1717040" cy="1727727"/>
          </a:xfrm>
          <a:prstGeom prst="rect">
            <a:avLst/>
          </a:prstGeom>
        </p:spPr>
      </p:pic>
    </p:spTree>
    <p:extLst>
      <p:ext uri="{BB962C8B-B14F-4D97-AF65-F5344CB8AC3E}">
        <p14:creationId xmlns:p14="http://schemas.microsoft.com/office/powerpoint/2010/main" val="221798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5CE13-2EC1-6654-61AD-1D15C55EDE0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AD20871-F505-0010-0BC3-E2F2067C9CC4}"/>
              </a:ext>
            </a:extLst>
          </p:cNvPr>
          <p:cNvSpPr/>
          <p:nvPr/>
        </p:nvSpPr>
        <p:spPr>
          <a:xfrm>
            <a:off x="4038524" y="53078"/>
            <a:ext cx="4861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UNDERSTANDING BACK PROPAGATION</a:t>
            </a:r>
          </a:p>
        </p:txBody>
      </p:sp>
      <p:pic>
        <p:nvPicPr>
          <p:cNvPr id="12" name="Picture 11">
            <a:extLst>
              <a:ext uri="{FF2B5EF4-FFF2-40B4-BE49-F238E27FC236}">
                <a16:creationId xmlns:a16="http://schemas.microsoft.com/office/drawing/2014/main" id="{B7E804F7-1F69-8676-F071-9F24E3C27B57}"/>
              </a:ext>
            </a:extLst>
          </p:cNvPr>
          <p:cNvPicPr>
            <a:picLocks noChangeAspect="1"/>
          </p:cNvPicPr>
          <p:nvPr/>
        </p:nvPicPr>
        <p:blipFill>
          <a:blip r:embed="rId3"/>
          <a:stretch>
            <a:fillRect/>
          </a:stretch>
        </p:blipFill>
        <p:spPr>
          <a:xfrm>
            <a:off x="1286338" y="1560685"/>
            <a:ext cx="3970364" cy="3330229"/>
          </a:xfrm>
          <a:prstGeom prst="rect">
            <a:avLst/>
          </a:prstGeom>
        </p:spPr>
      </p:pic>
      <p:pic>
        <p:nvPicPr>
          <p:cNvPr id="18" name="Picture 17">
            <a:extLst>
              <a:ext uri="{FF2B5EF4-FFF2-40B4-BE49-F238E27FC236}">
                <a16:creationId xmlns:a16="http://schemas.microsoft.com/office/drawing/2014/main" id="{9BB9A6D1-799D-983B-78F0-455E41D399B7}"/>
              </a:ext>
            </a:extLst>
          </p:cNvPr>
          <p:cNvPicPr>
            <a:picLocks noChangeAspect="1"/>
          </p:cNvPicPr>
          <p:nvPr/>
        </p:nvPicPr>
        <p:blipFill>
          <a:blip r:embed="rId4"/>
          <a:stretch>
            <a:fillRect/>
          </a:stretch>
        </p:blipFill>
        <p:spPr>
          <a:xfrm>
            <a:off x="7073726" y="1371451"/>
            <a:ext cx="3977985" cy="3444538"/>
          </a:xfrm>
          <a:prstGeom prst="rect">
            <a:avLst/>
          </a:prstGeom>
        </p:spPr>
      </p:pic>
      <p:sp>
        <p:nvSpPr>
          <p:cNvPr id="20" name="TextBox 19">
            <a:extLst>
              <a:ext uri="{FF2B5EF4-FFF2-40B4-BE49-F238E27FC236}">
                <a16:creationId xmlns:a16="http://schemas.microsoft.com/office/drawing/2014/main" id="{DD13BFE2-7CCE-259B-F747-81F457E4CA21}"/>
              </a:ext>
            </a:extLst>
          </p:cNvPr>
          <p:cNvSpPr txBox="1"/>
          <p:nvPr/>
        </p:nvSpPr>
        <p:spPr>
          <a:xfrm>
            <a:off x="7177695" y="5364480"/>
            <a:ext cx="3749040" cy="369772"/>
          </a:xfrm>
          <a:prstGeom prst="rect">
            <a:avLst/>
          </a:prstGeom>
          <a:noFill/>
        </p:spPr>
        <p:txBody>
          <a:bodyPr wrap="square" rtlCol="0">
            <a:spAutoFit/>
          </a:bodyPr>
          <a:lstStyle/>
          <a:p>
            <a:pPr algn="ctr"/>
            <a:r>
              <a:rPr lang="en-US" i="1" dirty="0">
                <a:solidFill>
                  <a:srgbClr val="FF0000"/>
                </a:solidFill>
              </a:rPr>
              <a:t>Random Initialization of </a:t>
            </a:r>
            <a:r>
              <a:rPr lang="en-US" i="1" dirty="0" err="1">
                <a:solidFill>
                  <a:srgbClr val="FF0000"/>
                </a:solidFill>
              </a:rPr>
              <a:t>wts</a:t>
            </a:r>
            <a:r>
              <a:rPr lang="en-US" i="1" dirty="0">
                <a:solidFill>
                  <a:srgbClr val="FF0000"/>
                </a:solidFill>
              </a:rPr>
              <a:t> &amp; Biases</a:t>
            </a:r>
          </a:p>
        </p:txBody>
      </p:sp>
    </p:spTree>
    <p:extLst>
      <p:ext uri="{BB962C8B-B14F-4D97-AF65-F5344CB8AC3E}">
        <p14:creationId xmlns:p14="http://schemas.microsoft.com/office/powerpoint/2010/main" val="363982470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4671</Words>
  <Application>Microsoft Office PowerPoint</Application>
  <PresentationFormat>Widescreen</PresentationFormat>
  <Paragraphs>377</Paragraphs>
  <Slides>33</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Calibri</vt:lpstr>
      <vt:lpstr>Calibri Light</vt:lpstr>
      <vt:lpstr>Cambria Math</vt:lpstr>
      <vt:lpstr>Consolas</vt:lpstr>
      <vt:lpstr>MinionPro-Bold</vt:lpstr>
      <vt:lpstr>MinionPro-It</vt:lpstr>
      <vt:lpstr>MinionPro-Regular</vt:lpstr>
      <vt:lpstr>Symbola</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Usman Khan</dc:creator>
  <cp:lastModifiedBy>Usman Khan</cp:lastModifiedBy>
  <cp:revision>46</cp:revision>
  <dcterms:created xsi:type="dcterms:W3CDTF">2026-02-23T13:45:26Z</dcterms:created>
  <dcterms:modified xsi:type="dcterms:W3CDTF">2026-02-28T00:56:14Z</dcterms:modified>
</cp:coreProperties>
</file>